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77" r:id="rId5"/>
    <p:sldId id="259" r:id="rId6"/>
    <p:sldId id="266" r:id="rId7"/>
    <p:sldId id="274" r:id="rId8"/>
    <p:sldId id="278" r:id="rId9"/>
    <p:sldId id="275" r:id="rId10"/>
    <p:sldId id="260" r:id="rId11"/>
    <p:sldId id="261" r:id="rId12"/>
    <p:sldId id="262" r:id="rId13"/>
    <p:sldId id="276" r:id="rId14"/>
    <p:sldId id="265" r:id="rId15"/>
    <p:sldId id="263" r:id="rId16"/>
    <p:sldId id="267" r:id="rId17"/>
    <p:sldId id="264" r:id="rId18"/>
    <p:sldId id="268" r:id="rId19"/>
    <p:sldId id="269" r:id="rId20"/>
    <p:sldId id="270" r:id="rId21"/>
    <p:sldId id="271" r:id="rId22"/>
    <p:sldId id="279" r:id="rId23"/>
    <p:sldId id="280" r:id="rId24"/>
    <p:sldId id="281" r:id="rId25"/>
    <p:sldId id="282" r:id="rId26"/>
    <p:sldId id="283" r:id="rId27"/>
    <p:sldId id="272" r:id="rId28"/>
    <p:sldId id="273" r:id="rId29"/>
    <p:sldId id="28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9C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8445596843164226E-2"/>
          <c:y val="0.24156451521754144"/>
          <c:w val="0.95155440315683582"/>
          <c:h val="0.7441963618553658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Категории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Лист1!$A$2:$A$10</c:f>
              <c:strCache>
                <c:ptCount val="9"/>
                <c:pt idx="0">
                  <c:v>Дети, состоящие в базе СОП</c:v>
                </c:pt>
                <c:pt idx="1">
                  <c:v>Семьи, состоящие в базе СОП
и, Семьи, состоя</c:v>
                </c:pt>
                <c:pt idx="2">
                  <c:v>Многодетные семьи</c:v>
                </c:pt>
                <c:pt idx="3">
                  <c:v>Полные семьи</c:v>
                </c:pt>
                <c:pt idx="4">
                  <c:v>Неполные семьи</c:v>
                </c:pt>
                <c:pt idx="5">
                  <c:v>воспитывающиеся в приемных семьях
</c:v>
                </c:pt>
                <c:pt idx="6">
                  <c:v>воспитывающиеся под опекой</c:v>
                </c:pt>
                <c:pt idx="7">
                  <c:v>Дети-инвалиды</c:v>
                </c:pt>
                <c:pt idx="8">
                  <c:v>Дети-инвалиды на дому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</c:v>
                </c:pt>
                <c:pt idx="1">
                  <c:v>2</c:v>
                </c:pt>
                <c:pt idx="2">
                  <c:v>23</c:v>
                </c:pt>
                <c:pt idx="3">
                  <c:v>123</c:v>
                </c:pt>
                <c:pt idx="4">
                  <c:v>111</c:v>
                </c:pt>
                <c:pt idx="5">
                  <c:v>0</c:v>
                </c:pt>
                <c:pt idx="6">
                  <c:v>7</c:v>
                </c:pt>
                <c:pt idx="7">
                  <c:v>3</c:v>
                </c:pt>
                <c:pt idx="8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7380471364681046E-3"/>
          <c:y val="8.4920456490410343E-2"/>
          <c:w val="0.99826195286353192"/>
          <c:h val="0.194575558715459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 smtClean="0">
                <a:effectLst/>
              </a:rPr>
              <a:t>Результаты выпускников ступени начального общего образования по итогам ВПР (окружающий мир)</a:t>
            </a:r>
            <a:endParaRPr lang="ru-RU" sz="18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2015/2016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Количество учащихся выполнявших работу</c:v>
                </c:pt>
                <c:pt idx="1">
                  <c:v>Средняя оценка</c:v>
                </c:pt>
                <c:pt idx="2">
                  <c:v>Успеваемость (% учащихся без «2»)(% учащихся «5»и «4»)</c:v>
                </c:pt>
                <c:pt idx="3">
                  <c:v>Результативность (качество)</c:v>
                </c:pt>
                <c:pt idx="4">
                  <c:v>Средний балл (по первичному баллу)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27</c:v>
                </c:pt>
                <c:pt idx="1">
                  <c:v>3.9</c:v>
                </c:pt>
                <c:pt idx="2">
                  <c:v>100</c:v>
                </c:pt>
                <c:pt idx="3">
                  <c:v>74.099999999999994</c:v>
                </c:pt>
                <c:pt idx="4">
                  <c:v>19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2016/2017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Количество учащихся выполнявших работу</c:v>
                </c:pt>
                <c:pt idx="1">
                  <c:v>Средняя оценка</c:v>
                </c:pt>
                <c:pt idx="2">
                  <c:v>Успеваемость (% учащихся без «2»)(% учащихся «5»и «4»)</c:v>
                </c:pt>
                <c:pt idx="3">
                  <c:v>Результативность (качество)</c:v>
                </c:pt>
                <c:pt idx="4">
                  <c:v>Средний балл (по первичному баллу)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23</c:v>
                </c:pt>
                <c:pt idx="1">
                  <c:v>3.5</c:v>
                </c:pt>
                <c:pt idx="2">
                  <c:v>100</c:v>
                </c:pt>
                <c:pt idx="3">
                  <c:v>52</c:v>
                </c:pt>
                <c:pt idx="4">
                  <c:v>17.399999999999999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2816416"/>
        <c:axId val="282816976"/>
        <c:axId val="0"/>
      </c:bar3DChart>
      <c:catAx>
        <c:axId val="282816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2816976"/>
        <c:crosses val="autoZero"/>
        <c:auto val="1"/>
        <c:lblAlgn val="ctr"/>
        <c:lblOffset val="100"/>
        <c:noMultiLvlLbl val="0"/>
      </c:catAx>
      <c:valAx>
        <c:axId val="282816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2816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 smtClean="0">
                <a:effectLst/>
              </a:rPr>
              <a:t>Качество знаний по предметам</a:t>
            </a:r>
            <a:endParaRPr lang="ru-RU" sz="18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Русский язык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52.97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Литература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81.099999999999994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Татарский язык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54.46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Татарская лит-ра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67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Английский язык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76.239999999999995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История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65.599999999999994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Обществознание 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69.599999999999994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Математика 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55.94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Физика 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80.260000000000005</c:v>
                </c:pt>
              </c:numCache>
            </c:numRef>
          </c:val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Информатика 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Лист1!$K$2</c:f>
              <c:numCache>
                <c:formatCode>General</c:formatCode>
                <c:ptCount val="1"/>
                <c:pt idx="0">
                  <c:v>64.44</c:v>
                </c:pt>
              </c:numCache>
            </c:numRef>
          </c:val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Химия 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Лист1!$L$2</c:f>
              <c:numCache>
                <c:formatCode>General</c:formatCode>
                <c:ptCount val="1"/>
                <c:pt idx="0">
                  <c:v>42.22</c:v>
                </c:pt>
              </c:numCache>
            </c:numRef>
          </c:val>
        </c:ser>
        <c:ser>
          <c:idx val="11"/>
          <c:order val="11"/>
          <c:tx>
            <c:strRef>
              <c:f>Лист1!$M$1</c:f>
              <c:strCache>
                <c:ptCount val="1"/>
                <c:pt idx="0">
                  <c:v>Биология 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Лист1!$M$2</c:f>
              <c:numCache>
                <c:formatCode>General</c:formatCode>
                <c:ptCount val="1"/>
                <c:pt idx="0">
                  <c:v>65.599999999999994</c:v>
                </c:pt>
              </c:numCache>
            </c:numRef>
          </c:val>
        </c:ser>
        <c:ser>
          <c:idx val="12"/>
          <c:order val="12"/>
          <c:tx>
            <c:strRef>
              <c:f>Лист1!$N$1</c:f>
              <c:strCache>
                <c:ptCount val="1"/>
                <c:pt idx="0">
                  <c:v>География 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Лист1!$N$2</c:f>
              <c:numCache>
                <c:formatCode>General</c:formatCode>
                <c:ptCount val="1"/>
                <c:pt idx="0">
                  <c:v>63.2</c:v>
                </c:pt>
              </c:numCache>
            </c:numRef>
          </c:val>
        </c:ser>
        <c:ser>
          <c:idx val="13"/>
          <c:order val="13"/>
          <c:tx>
            <c:strRef>
              <c:f>Лист1!$O$1</c:f>
              <c:strCache>
                <c:ptCount val="1"/>
                <c:pt idx="0">
                  <c:v>Музыка 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Лист1!$O$2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14"/>
          <c:order val="14"/>
          <c:tx>
            <c:strRef>
              <c:f>Лист1!$P$1</c:f>
              <c:strCache>
                <c:ptCount val="1"/>
                <c:pt idx="0">
                  <c:v>Физ-ра 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Лист1!$P$2</c:f>
              <c:numCache>
                <c:formatCode>General</c:formatCode>
                <c:ptCount val="1"/>
                <c:pt idx="0">
                  <c:v>94.06</c:v>
                </c:pt>
              </c:numCache>
            </c:numRef>
          </c:val>
        </c:ser>
        <c:ser>
          <c:idx val="15"/>
          <c:order val="15"/>
          <c:tx>
            <c:strRef>
              <c:f>Лист1!$Q$1</c:f>
              <c:strCache>
                <c:ptCount val="1"/>
                <c:pt idx="0">
                  <c:v>Технология 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Лист1!$Q$2</c:f>
              <c:numCache>
                <c:formatCode>General</c:formatCode>
                <c:ptCount val="1"/>
                <c:pt idx="0">
                  <c:v>97</c:v>
                </c:pt>
              </c:numCache>
            </c:numRef>
          </c:val>
        </c:ser>
        <c:ser>
          <c:idx val="16"/>
          <c:order val="16"/>
          <c:tx>
            <c:strRef>
              <c:f>Лист1!$R$1</c:f>
              <c:strCache>
                <c:ptCount val="1"/>
                <c:pt idx="0">
                  <c:v>ОБЖ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Качество</c:v>
                </c:pt>
              </c:strCache>
            </c:strRef>
          </c:cat>
          <c:val>
            <c:numRef>
              <c:f>Лист1!$R$2</c:f>
              <c:numCache>
                <c:formatCode>General</c:formatCode>
                <c:ptCount val="1"/>
                <c:pt idx="0">
                  <c:v>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0552432"/>
        <c:axId val="310552992"/>
      </c:barChart>
      <c:catAx>
        <c:axId val="310552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0552992"/>
        <c:crosses val="autoZero"/>
        <c:auto val="1"/>
        <c:lblAlgn val="ctr"/>
        <c:lblOffset val="100"/>
        <c:noMultiLvlLbl val="0"/>
      </c:catAx>
      <c:valAx>
        <c:axId val="310552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0552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3.1177555515881912E-3"/>
                  <c:y val="2.01106591149886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ln>
                      <a:solidFill>
                        <a:schemeClr val="accent1"/>
                      </a:solidFill>
                    </a:ln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Азербайджанцы</c:v>
                </c:pt>
                <c:pt idx="1">
                  <c:v>Узбеки </c:v>
                </c:pt>
                <c:pt idx="2">
                  <c:v>Таджики</c:v>
                </c:pt>
                <c:pt idx="3">
                  <c:v>Татары</c:v>
                </c:pt>
                <c:pt idx="4">
                  <c:v>Русские</c:v>
                </c:pt>
                <c:pt idx="5">
                  <c:v>Мари</c:v>
                </c:pt>
                <c:pt idx="6">
                  <c:v>Смешанные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</c:v>
                </c:pt>
                <c:pt idx="1">
                  <c:v>5</c:v>
                </c:pt>
                <c:pt idx="2">
                  <c:v>4</c:v>
                </c:pt>
                <c:pt idx="3">
                  <c:v>118</c:v>
                </c:pt>
                <c:pt idx="4">
                  <c:v>120</c:v>
                </c:pt>
                <c:pt idx="5">
                  <c:v>1</c:v>
                </c:pt>
                <c:pt idx="6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6927493438320538E-4"/>
          <c:y val="0.9319348107224863"/>
          <c:w val="0.99846145013123355"/>
          <c:h val="6.8065189277513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ln>
                <a:solidFill>
                  <a:schemeClr val="accent1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n>
            <a:solidFill>
              <a:schemeClr val="accent1"/>
            </a:solidFill>
          </a:ln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Педагогический коллектив 22 человека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Высшая кв.кат.</c:v>
                </c:pt>
                <c:pt idx="1">
                  <c:v>Первая кв.кат.</c:v>
                </c:pt>
                <c:pt idx="2">
                  <c:v>Молодые специалисты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0.09</c:v>
                </c:pt>
                <c:pt idx="1">
                  <c:v>0.27</c:v>
                </c:pt>
                <c:pt idx="2">
                  <c:v>0.23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4154199475065615E-2"/>
          <c:y val="0.90715485742919288"/>
          <c:w val="0.94731660104986881"/>
          <c:h val="8.01850303643321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Уровень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образования ПЕДАГОГОВ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0.21708333333333332"/>
          <c:y val="1.66666666666666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cap="all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образования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Высшее - профессиональное</c:v>
                </c:pt>
                <c:pt idx="1">
                  <c:v>Средне - профессиональное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0.86</c:v>
                </c:pt>
                <c:pt idx="1">
                  <c:v>0.14000000000000001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lumMod val="60000"/>
                      <a:lumMod val="60000"/>
                      <a:lumOff val="40000"/>
                    </a:schemeClr>
                  </a:gs>
                  <a:gs pos="0">
                    <a:schemeClr val="accent1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gradFill>
                <a:gsLst>
                  <a:gs pos="100000">
                    <a:schemeClr val="accent2">
                      <a:lumMod val="60000"/>
                      <a:lumMod val="60000"/>
                      <a:lumOff val="40000"/>
                    </a:schemeClr>
                  </a:gs>
                  <a:gs pos="0">
                    <a:schemeClr val="accent2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gradFill>
                <a:gsLst>
                  <a:gs pos="100000">
                    <a:schemeClr val="accent3">
                      <a:lumMod val="60000"/>
                      <a:lumMod val="60000"/>
                      <a:lumOff val="40000"/>
                    </a:schemeClr>
                  </a:gs>
                  <a:gs pos="0">
                    <a:schemeClr val="accent3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gradFill>
                <a:gsLst>
                  <a:gs pos="100000">
                    <a:schemeClr val="accent4">
                      <a:lumMod val="60000"/>
                      <a:lumMod val="60000"/>
                      <a:lumOff val="40000"/>
                    </a:schemeClr>
                  </a:gs>
                  <a:gs pos="0">
                    <a:schemeClr val="accent4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gradFill>
                <a:gsLst>
                  <a:gs pos="100000">
                    <a:schemeClr val="accent5">
                      <a:lumMod val="60000"/>
                      <a:lumMod val="60000"/>
                      <a:lumOff val="40000"/>
                    </a:schemeClr>
                  </a:gs>
                  <a:gs pos="0">
                    <a:schemeClr val="accent5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1"/>
                <c:pt idx="0">
                  <c:v>Поддержание и улучшение материально-технической, ресурсной обеспеченности учебно-воспитательного процесса (соответствие материально-технического обеспечения требованиям стандартов обучения)</c:v>
                </c:pt>
                <c:pt idx="1">
                  <c:v>Доля педагогических работников общеобразовательных  учреждения, прошедших аттестацию на квалификационную категорию или соответствие занимаемой должности в 2017 </c:v>
                </c:pt>
                <c:pt idx="2">
                  <c:v>Доля работников учреждения, имеющих первую и  высшую квалификационную категорию</c:v>
                </c:pt>
                <c:pt idx="3">
                  <c:v>Укомплектованность педагогическими кадрами</c:v>
                </c:pt>
                <c:pt idx="4">
                  <c:v>Организация обеспечения учащихся горячим питанием</c:v>
                </c:pt>
                <c:pt idx="5">
                  <c:v>Успеваемость обучающихся  по учреждению</c:v>
                </c:pt>
                <c:pt idx="6">
                  <c:v>Качество  знаний   обучающихся по учреждению</c:v>
                </c:pt>
                <c:pt idx="7">
                  <c:v>Доля обучающихся, подтвердивших свои знания  по результатам государственной (итоговой) аттестации  в  учреждении</c:v>
                </c:pt>
                <c:pt idx="8">
                  <c:v>Наличие  обучающихся – призёров  предметных олимпиад, конкурсов, конференций различных уровней</c:v>
                </c:pt>
                <c:pt idx="9">
                  <c:v>Реализация  образовательных  программы дополнительного образования</c:v>
                </c:pt>
                <c:pt idx="10">
                  <c:v>Доля оздоровившихся в школьных лагерях  детей к общему числу детей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70</c:v>
                </c:pt>
                <c:pt idx="1">
                  <c:v>16.600000000000001</c:v>
                </c:pt>
                <c:pt idx="2">
                  <c:v>27.3</c:v>
                </c:pt>
                <c:pt idx="3">
                  <c:v>100</c:v>
                </c:pt>
                <c:pt idx="4">
                  <c:v>87.3</c:v>
                </c:pt>
                <c:pt idx="5">
                  <c:v>99.5</c:v>
                </c:pt>
                <c:pt idx="6">
                  <c:v>42</c:v>
                </c:pt>
                <c:pt idx="7">
                  <c:v>95</c:v>
                </c:pt>
                <c:pt idx="8">
                  <c:v>5</c:v>
                </c:pt>
                <c:pt idx="9">
                  <c:v>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ОГЭ 2017</c:v>
                </c:pt>
              </c:strCache>
            </c:strRef>
          </c:tx>
          <c:spPr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Доля обучающихся подтвердивших свои знания по результатам ГИА 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0.95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1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srgbClr val="FF0000"/>
                </a:solidFill>
              </a:rPr>
              <a:t>Поступление выпускников 9 а класса в 2017 году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5203676165866257E-2"/>
          <c:y val="0.18857247010790321"/>
          <c:w val="0.90802402021728712"/>
          <c:h val="0.58144794400699917"/>
        </c:manualLayout>
      </c:layout>
      <c:pie3DChart>
        <c:varyColors val="1"/>
        <c:ser>
          <c:idx val="0"/>
          <c:order val="0"/>
          <c:spPr>
            <a:solidFill>
              <a:srgbClr val="FFC000"/>
            </a:solidFill>
          </c:spPr>
          <c:dPt>
            <c:idx val="0"/>
            <c:bubble3D val="0"/>
            <c:spPr>
              <a:solidFill>
                <a:srgbClr val="5B9BD5">
                  <a:lumMod val="60000"/>
                  <a:lumOff val="40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Лист1!$A$1:$A$3</c:f>
              <c:strCache>
                <c:ptCount val="3"/>
                <c:pt idx="0">
                  <c:v>10-й класс</c:v>
                </c:pt>
                <c:pt idx="1">
                  <c:v>ССУЗы</c:v>
                </c:pt>
                <c:pt idx="2">
                  <c:v>работа</c:v>
                </c:pt>
              </c:strCache>
            </c:strRef>
          </c:cat>
          <c:val>
            <c:numRef>
              <c:f>Лист1!$B$1:$B$3</c:f>
              <c:numCache>
                <c:formatCode>General</c:formatCode>
                <c:ptCount val="3"/>
                <c:pt idx="0">
                  <c:v>30</c:v>
                </c:pt>
                <c:pt idx="1">
                  <c:v>65</c:v>
                </c:pt>
                <c:pt idx="2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1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 smtClean="0">
                <a:effectLst/>
              </a:rPr>
              <a:t>Результаты выпускников ступени начального общего образования по итогам ВПР (русский язык)</a:t>
            </a:r>
            <a:endParaRPr lang="ru-RU" sz="18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2015/2016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Количество учащихся выполнявших работу</c:v>
                </c:pt>
                <c:pt idx="1">
                  <c:v>Средняя оценка</c:v>
                </c:pt>
                <c:pt idx="2">
                  <c:v>Успеваемость (% учащихся без «2»)(% учащихся «5»и «4»)</c:v>
                </c:pt>
                <c:pt idx="3">
                  <c:v>Результативность (качество)</c:v>
                </c:pt>
                <c:pt idx="4">
                  <c:v>Средний балл (по первичному баллу)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27</c:v>
                </c:pt>
                <c:pt idx="1">
                  <c:v>3.9</c:v>
                </c:pt>
                <c:pt idx="2">
                  <c:v>100</c:v>
                </c:pt>
                <c:pt idx="3">
                  <c:v>62.9</c:v>
                </c:pt>
                <c:pt idx="4">
                  <c:v>30.4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2016/2017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Количество учащихся выполнявших работу</c:v>
                </c:pt>
                <c:pt idx="1">
                  <c:v>Средняя оценка</c:v>
                </c:pt>
                <c:pt idx="2">
                  <c:v>Успеваемость (% учащихся без «2»)(% учащихся «5»и «4»)</c:v>
                </c:pt>
                <c:pt idx="3">
                  <c:v>Результативность (качество)</c:v>
                </c:pt>
                <c:pt idx="4">
                  <c:v>Средний балл (по первичному баллу)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23</c:v>
                </c:pt>
                <c:pt idx="1">
                  <c:v>3.4</c:v>
                </c:pt>
                <c:pt idx="2">
                  <c:v>100</c:v>
                </c:pt>
                <c:pt idx="3">
                  <c:v>40</c:v>
                </c:pt>
                <c:pt idx="4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1802816"/>
        <c:axId val="281803376"/>
        <c:axId val="0"/>
      </c:bar3DChart>
      <c:catAx>
        <c:axId val="281802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1803376"/>
        <c:crosses val="autoZero"/>
        <c:auto val="1"/>
        <c:lblAlgn val="ctr"/>
        <c:lblOffset val="100"/>
        <c:noMultiLvlLbl val="0"/>
      </c:catAx>
      <c:valAx>
        <c:axId val="281803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1802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 smtClean="0">
                <a:effectLst/>
              </a:rPr>
              <a:t>Результаты выпускников ступени начального общего образования по итогам ВПР (математика)</a:t>
            </a:r>
            <a:endParaRPr lang="ru-RU" sz="18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2015/2016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Количество учащихся выполнявших работу</c:v>
                </c:pt>
                <c:pt idx="1">
                  <c:v>Средняя оценка</c:v>
                </c:pt>
                <c:pt idx="2">
                  <c:v>Успеваемость (% учащихся без «2»)(% учащихся «5»и «4»)</c:v>
                </c:pt>
                <c:pt idx="3">
                  <c:v>Результативность (качество)</c:v>
                </c:pt>
                <c:pt idx="4">
                  <c:v>Средний балл (по первичному баллу)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27</c:v>
                </c:pt>
                <c:pt idx="1">
                  <c:v>4</c:v>
                </c:pt>
                <c:pt idx="2">
                  <c:v>100</c:v>
                </c:pt>
                <c:pt idx="3">
                  <c:v>70.400000000000006</c:v>
                </c:pt>
                <c:pt idx="4">
                  <c:v>11.6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2016/2017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Количество учащихся выполнявших работу</c:v>
                </c:pt>
                <c:pt idx="1">
                  <c:v>Средняя оценка</c:v>
                </c:pt>
                <c:pt idx="2">
                  <c:v>Успеваемость (% учащихся без «2»)(% учащихся «5»и «4»)</c:v>
                </c:pt>
                <c:pt idx="3">
                  <c:v>Результативность (качество)</c:v>
                </c:pt>
                <c:pt idx="4">
                  <c:v>Средний балл (по первичному баллу)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23</c:v>
                </c:pt>
                <c:pt idx="1">
                  <c:v>3.7</c:v>
                </c:pt>
                <c:pt idx="2">
                  <c:v>100</c:v>
                </c:pt>
                <c:pt idx="3">
                  <c:v>53</c:v>
                </c:pt>
                <c:pt idx="4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1806176"/>
        <c:axId val="281806736"/>
        <c:axId val="0"/>
      </c:bar3DChart>
      <c:catAx>
        <c:axId val="281806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1806736"/>
        <c:crosses val="autoZero"/>
        <c:auto val="1"/>
        <c:lblAlgn val="ctr"/>
        <c:lblOffset val="100"/>
        <c:noMultiLvlLbl val="0"/>
      </c:catAx>
      <c:valAx>
        <c:axId val="281806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1806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D5F28C-E98D-4D14-A311-1437A69B957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49814A92-CBA9-4747-A62E-1FA75467CCB5}">
      <dgm:prSet phldrT="[Текст]" custT="1"/>
      <dgm:spPr/>
      <dgm:t>
        <a:bodyPr/>
        <a:lstStyle/>
        <a:p>
          <a:r>
            <a:rPr lang="ru-RU" sz="1400" b="1" dirty="0" smtClean="0"/>
            <a:t>Спортивное: </a:t>
          </a:r>
        </a:p>
        <a:p>
          <a:r>
            <a:rPr lang="ru-RU" sz="1400" dirty="0" smtClean="0"/>
            <a:t>«Шахматы»</a:t>
          </a:r>
        </a:p>
        <a:p>
          <a:r>
            <a:rPr lang="ru-RU" sz="1400" dirty="0" smtClean="0"/>
            <a:t>«Баскетбол»</a:t>
          </a:r>
        </a:p>
        <a:p>
          <a:r>
            <a:rPr lang="ru-RU" sz="1400" dirty="0" smtClean="0"/>
            <a:t>«Юные туристы-краеведы» </a:t>
          </a:r>
          <a:endParaRPr lang="ru-RU" sz="1400" dirty="0"/>
        </a:p>
      </dgm:t>
    </dgm:pt>
    <dgm:pt modelId="{8FAEDF0D-52AC-4DD1-B641-1EA24606E6EE}" type="parTrans" cxnId="{9A5C2D36-734A-49C0-A0BE-187AEEA1CA86}">
      <dgm:prSet/>
      <dgm:spPr/>
      <dgm:t>
        <a:bodyPr/>
        <a:lstStyle/>
        <a:p>
          <a:endParaRPr lang="ru-RU" sz="1400"/>
        </a:p>
      </dgm:t>
    </dgm:pt>
    <dgm:pt modelId="{AFEFD353-41EB-431F-8B0D-46480305DC45}" type="sibTrans" cxnId="{9A5C2D36-734A-49C0-A0BE-187AEEA1CA86}">
      <dgm:prSet/>
      <dgm:spPr/>
      <dgm:t>
        <a:bodyPr/>
        <a:lstStyle/>
        <a:p>
          <a:endParaRPr lang="ru-RU" sz="1400"/>
        </a:p>
      </dgm:t>
    </dgm:pt>
    <dgm:pt modelId="{8C8E6A87-7251-4CC4-AEA3-7E92B669354D}">
      <dgm:prSet phldrT="[Текст]" custT="1"/>
      <dgm:spPr/>
      <dgm:t>
        <a:bodyPr/>
        <a:lstStyle/>
        <a:p>
          <a:r>
            <a:rPr lang="ru-RU" sz="1400" b="1" dirty="0" smtClean="0"/>
            <a:t>Прикладное: </a:t>
          </a:r>
        </a:p>
        <a:p>
          <a:r>
            <a:rPr lang="ru-RU" sz="1400" dirty="0" smtClean="0"/>
            <a:t>«Делаем сами своими руками» </a:t>
          </a:r>
        </a:p>
      </dgm:t>
    </dgm:pt>
    <dgm:pt modelId="{E73AB3B4-D0DD-4106-8E89-64DE6504F508}" type="parTrans" cxnId="{87CC41A0-B70A-4A8F-B6C5-C675C79F8A9E}">
      <dgm:prSet/>
      <dgm:spPr/>
      <dgm:t>
        <a:bodyPr/>
        <a:lstStyle/>
        <a:p>
          <a:endParaRPr lang="ru-RU" sz="1400"/>
        </a:p>
      </dgm:t>
    </dgm:pt>
    <dgm:pt modelId="{6862790A-27BA-45FE-B085-AD55C55848D6}" type="sibTrans" cxnId="{87CC41A0-B70A-4A8F-B6C5-C675C79F8A9E}">
      <dgm:prSet/>
      <dgm:spPr/>
      <dgm:t>
        <a:bodyPr/>
        <a:lstStyle/>
        <a:p>
          <a:endParaRPr lang="ru-RU" sz="1400"/>
        </a:p>
      </dgm:t>
    </dgm:pt>
    <dgm:pt modelId="{2B97C447-23FA-4A6E-8D5C-2C49381370DF}">
      <dgm:prSet phldrT="[Текст]" custT="1"/>
      <dgm:spPr/>
      <dgm:t>
        <a:bodyPr/>
        <a:lstStyle/>
        <a:p>
          <a:r>
            <a:rPr lang="ru-RU" sz="1400" b="1" dirty="0" smtClean="0"/>
            <a:t>Музыкальное:</a:t>
          </a:r>
        </a:p>
        <a:p>
          <a:r>
            <a:rPr lang="ru-RU" sz="1400" dirty="0" smtClean="0"/>
            <a:t>«Вокальный ансамбль»</a:t>
          </a:r>
        </a:p>
        <a:p>
          <a:r>
            <a:rPr lang="ru-RU" sz="1400" dirty="0" smtClean="0"/>
            <a:t>«Восточные танцы»</a:t>
          </a:r>
          <a:endParaRPr lang="ru-RU" sz="1400" dirty="0"/>
        </a:p>
      </dgm:t>
    </dgm:pt>
    <dgm:pt modelId="{37318104-45E6-4621-82FF-789FFFA2D02C}" type="parTrans" cxnId="{963F9089-F6BF-407E-B3F4-700777D5CC53}">
      <dgm:prSet/>
      <dgm:spPr/>
      <dgm:t>
        <a:bodyPr/>
        <a:lstStyle/>
        <a:p>
          <a:endParaRPr lang="ru-RU" sz="1400"/>
        </a:p>
      </dgm:t>
    </dgm:pt>
    <dgm:pt modelId="{4354840A-40EF-48C5-BDA6-8CD24BD6146A}" type="sibTrans" cxnId="{963F9089-F6BF-407E-B3F4-700777D5CC53}">
      <dgm:prSet/>
      <dgm:spPr/>
      <dgm:t>
        <a:bodyPr/>
        <a:lstStyle/>
        <a:p>
          <a:endParaRPr lang="ru-RU" sz="1400"/>
        </a:p>
      </dgm:t>
    </dgm:pt>
    <dgm:pt modelId="{F562EBB2-E0BD-4FB4-8729-BC7B59E643F9}">
      <dgm:prSet custT="1"/>
      <dgm:spPr/>
      <dgm:t>
        <a:bodyPr/>
        <a:lstStyle/>
        <a:p>
          <a:r>
            <a:rPr lang="ru-RU" sz="1400" b="1" dirty="0" smtClean="0"/>
            <a:t>Естественно – научное: </a:t>
          </a:r>
        </a:p>
        <a:p>
          <a:r>
            <a:rPr lang="ru-RU" sz="1400" dirty="0" smtClean="0"/>
            <a:t>«Эрудит»</a:t>
          </a:r>
        </a:p>
        <a:p>
          <a:r>
            <a:rPr lang="ru-RU" sz="1400" dirty="0" smtClean="0"/>
            <a:t>«Знатоки истории»</a:t>
          </a:r>
        </a:p>
        <a:p>
          <a:r>
            <a:rPr lang="ru-RU" sz="1400" dirty="0" smtClean="0"/>
            <a:t>«Экология на каждый день»</a:t>
          </a:r>
          <a:endParaRPr lang="ru-RU" sz="1400" dirty="0"/>
        </a:p>
      </dgm:t>
    </dgm:pt>
    <dgm:pt modelId="{70FCCA9D-0795-421A-8EE2-B8E2E801D297}" type="parTrans" cxnId="{890E773F-9AD8-4D90-BFA4-63F41331D72F}">
      <dgm:prSet/>
      <dgm:spPr/>
      <dgm:t>
        <a:bodyPr/>
        <a:lstStyle/>
        <a:p>
          <a:endParaRPr lang="ru-RU" sz="1400"/>
        </a:p>
      </dgm:t>
    </dgm:pt>
    <dgm:pt modelId="{80A7CB45-6137-4D16-98A9-A5D1547AAF6F}" type="sibTrans" cxnId="{890E773F-9AD8-4D90-BFA4-63F41331D72F}">
      <dgm:prSet/>
      <dgm:spPr/>
      <dgm:t>
        <a:bodyPr/>
        <a:lstStyle/>
        <a:p>
          <a:endParaRPr lang="ru-RU" sz="1400"/>
        </a:p>
      </dgm:t>
    </dgm:pt>
    <dgm:pt modelId="{E5814183-F7D9-4260-805D-FB4FAEB576E2}" type="pres">
      <dgm:prSet presAssocID="{A8D5F28C-E98D-4D14-A311-1437A69B9573}" presName="linearFlow" presStyleCnt="0">
        <dgm:presLayoutVars>
          <dgm:dir/>
          <dgm:resizeHandles val="exact"/>
        </dgm:presLayoutVars>
      </dgm:prSet>
      <dgm:spPr/>
    </dgm:pt>
    <dgm:pt modelId="{84C9F990-2CB6-46A4-A737-1BA1F031C2CE}" type="pres">
      <dgm:prSet presAssocID="{49814A92-CBA9-4747-A62E-1FA75467CCB5}" presName="composite" presStyleCnt="0"/>
      <dgm:spPr/>
    </dgm:pt>
    <dgm:pt modelId="{EED71AF1-4DFF-49ED-97D2-DD7953C7016B}" type="pres">
      <dgm:prSet presAssocID="{49814A92-CBA9-4747-A62E-1FA75467CCB5}" presName="imgShp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CF935ED-F82E-43FE-A26F-7E811C2D9C61}" type="pres">
      <dgm:prSet presAssocID="{49814A92-CBA9-4747-A62E-1FA75467CCB5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16CCFF-2495-47CC-96CB-71BFC893143F}" type="pres">
      <dgm:prSet presAssocID="{AFEFD353-41EB-431F-8B0D-46480305DC45}" presName="spacing" presStyleCnt="0"/>
      <dgm:spPr/>
    </dgm:pt>
    <dgm:pt modelId="{72741F96-3DF6-410C-9805-5F8EB56A3BD5}" type="pres">
      <dgm:prSet presAssocID="{8C8E6A87-7251-4CC4-AEA3-7E92B669354D}" presName="composite" presStyleCnt="0"/>
      <dgm:spPr/>
    </dgm:pt>
    <dgm:pt modelId="{13F26E40-6DF9-4EA1-A7C8-90D0C0EABDD5}" type="pres">
      <dgm:prSet presAssocID="{8C8E6A87-7251-4CC4-AEA3-7E92B669354D}" presName="imgShp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79FE8C5-A39A-4778-8AD4-24689AEA8209}" type="pres">
      <dgm:prSet presAssocID="{8C8E6A87-7251-4CC4-AEA3-7E92B669354D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8EFBA-E406-4FAB-93B8-581DAA461C22}" type="pres">
      <dgm:prSet presAssocID="{6862790A-27BA-45FE-B085-AD55C55848D6}" presName="spacing" presStyleCnt="0"/>
      <dgm:spPr/>
    </dgm:pt>
    <dgm:pt modelId="{E18426AC-7CBE-440B-8019-8E7D88D4BCEE}" type="pres">
      <dgm:prSet presAssocID="{2B97C447-23FA-4A6E-8D5C-2C49381370DF}" presName="composite" presStyleCnt="0"/>
      <dgm:spPr/>
    </dgm:pt>
    <dgm:pt modelId="{0F37B77A-E546-4FC4-806F-8554ABFAAE66}" type="pres">
      <dgm:prSet presAssocID="{2B97C447-23FA-4A6E-8D5C-2C49381370DF}" presName="imgShp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EDE0423B-BF59-4978-991C-3880E7A26883}" type="pres">
      <dgm:prSet presAssocID="{2B97C447-23FA-4A6E-8D5C-2C49381370DF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9BD9A0-C021-4271-A543-714585B84EAA}" type="pres">
      <dgm:prSet presAssocID="{4354840A-40EF-48C5-BDA6-8CD24BD6146A}" presName="spacing" presStyleCnt="0"/>
      <dgm:spPr/>
    </dgm:pt>
    <dgm:pt modelId="{D3A9D8CC-030E-4644-A2FF-D0F0DFEAA2CB}" type="pres">
      <dgm:prSet presAssocID="{F562EBB2-E0BD-4FB4-8729-BC7B59E643F9}" presName="composite" presStyleCnt="0"/>
      <dgm:spPr/>
    </dgm:pt>
    <dgm:pt modelId="{DF1FEE5C-B59C-430B-9B07-9E8E18D19DB2}" type="pres">
      <dgm:prSet presAssocID="{F562EBB2-E0BD-4FB4-8729-BC7B59E643F9}" presName="imgShp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48D85128-D541-4B3B-8F6A-83C6F87906EC}" type="pres">
      <dgm:prSet presAssocID="{F562EBB2-E0BD-4FB4-8729-BC7B59E643F9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F1CD5F-4A6B-4A17-B912-2E8F44879C0F}" type="presOf" srcId="{49814A92-CBA9-4747-A62E-1FA75467CCB5}" destId="{DCF935ED-F82E-43FE-A26F-7E811C2D9C61}" srcOrd="0" destOrd="0" presId="urn:microsoft.com/office/officeart/2005/8/layout/vList3"/>
    <dgm:cxn modelId="{9A5C2D36-734A-49C0-A0BE-187AEEA1CA86}" srcId="{A8D5F28C-E98D-4D14-A311-1437A69B9573}" destId="{49814A92-CBA9-4747-A62E-1FA75467CCB5}" srcOrd="0" destOrd="0" parTransId="{8FAEDF0D-52AC-4DD1-B641-1EA24606E6EE}" sibTransId="{AFEFD353-41EB-431F-8B0D-46480305DC45}"/>
    <dgm:cxn modelId="{04CDE03E-42A2-417C-A3CB-C1517676286F}" type="presOf" srcId="{8C8E6A87-7251-4CC4-AEA3-7E92B669354D}" destId="{C79FE8C5-A39A-4778-8AD4-24689AEA8209}" srcOrd="0" destOrd="0" presId="urn:microsoft.com/office/officeart/2005/8/layout/vList3"/>
    <dgm:cxn modelId="{963F9089-F6BF-407E-B3F4-700777D5CC53}" srcId="{A8D5F28C-E98D-4D14-A311-1437A69B9573}" destId="{2B97C447-23FA-4A6E-8D5C-2C49381370DF}" srcOrd="2" destOrd="0" parTransId="{37318104-45E6-4621-82FF-789FFFA2D02C}" sibTransId="{4354840A-40EF-48C5-BDA6-8CD24BD6146A}"/>
    <dgm:cxn modelId="{87CC41A0-B70A-4A8F-B6C5-C675C79F8A9E}" srcId="{A8D5F28C-E98D-4D14-A311-1437A69B9573}" destId="{8C8E6A87-7251-4CC4-AEA3-7E92B669354D}" srcOrd="1" destOrd="0" parTransId="{E73AB3B4-D0DD-4106-8E89-64DE6504F508}" sibTransId="{6862790A-27BA-45FE-B085-AD55C55848D6}"/>
    <dgm:cxn modelId="{C46D7BF8-3885-4A63-AC60-9D85EFA0BA90}" type="presOf" srcId="{F562EBB2-E0BD-4FB4-8729-BC7B59E643F9}" destId="{48D85128-D541-4B3B-8F6A-83C6F87906EC}" srcOrd="0" destOrd="0" presId="urn:microsoft.com/office/officeart/2005/8/layout/vList3"/>
    <dgm:cxn modelId="{890E773F-9AD8-4D90-BFA4-63F41331D72F}" srcId="{A8D5F28C-E98D-4D14-A311-1437A69B9573}" destId="{F562EBB2-E0BD-4FB4-8729-BC7B59E643F9}" srcOrd="3" destOrd="0" parTransId="{70FCCA9D-0795-421A-8EE2-B8E2E801D297}" sibTransId="{80A7CB45-6137-4D16-98A9-A5D1547AAF6F}"/>
    <dgm:cxn modelId="{C25676BE-63D6-4D41-9178-061C74E31AFB}" type="presOf" srcId="{2B97C447-23FA-4A6E-8D5C-2C49381370DF}" destId="{EDE0423B-BF59-4978-991C-3880E7A26883}" srcOrd="0" destOrd="0" presId="urn:microsoft.com/office/officeart/2005/8/layout/vList3"/>
    <dgm:cxn modelId="{57A7F0A0-BECD-49E7-96CB-51FD90921974}" type="presOf" srcId="{A8D5F28C-E98D-4D14-A311-1437A69B9573}" destId="{E5814183-F7D9-4260-805D-FB4FAEB576E2}" srcOrd="0" destOrd="0" presId="urn:microsoft.com/office/officeart/2005/8/layout/vList3"/>
    <dgm:cxn modelId="{60A64600-B6DD-4348-8E48-C0D7242D0C91}" type="presParOf" srcId="{E5814183-F7D9-4260-805D-FB4FAEB576E2}" destId="{84C9F990-2CB6-46A4-A737-1BA1F031C2CE}" srcOrd="0" destOrd="0" presId="urn:microsoft.com/office/officeart/2005/8/layout/vList3"/>
    <dgm:cxn modelId="{C3366102-953C-4E83-865D-B59312C7E32D}" type="presParOf" srcId="{84C9F990-2CB6-46A4-A737-1BA1F031C2CE}" destId="{EED71AF1-4DFF-49ED-97D2-DD7953C7016B}" srcOrd="0" destOrd="0" presId="urn:microsoft.com/office/officeart/2005/8/layout/vList3"/>
    <dgm:cxn modelId="{56D5F860-1080-4222-9F04-2102A49659FD}" type="presParOf" srcId="{84C9F990-2CB6-46A4-A737-1BA1F031C2CE}" destId="{DCF935ED-F82E-43FE-A26F-7E811C2D9C61}" srcOrd="1" destOrd="0" presId="urn:microsoft.com/office/officeart/2005/8/layout/vList3"/>
    <dgm:cxn modelId="{A0B6F7BD-755F-44D9-B865-4F85C5F48663}" type="presParOf" srcId="{E5814183-F7D9-4260-805D-FB4FAEB576E2}" destId="{9916CCFF-2495-47CC-96CB-71BFC893143F}" srcOrd="1" destOrd="0" presId="urn:microsoft.com/office/officeart/2005/8/layout/vList3"/>
    <dgm:cxn modelId="{0B3E73DF-077D-4450-B270-5BEE8178F5E0}" type="presParOf" srcId="{E5814183-F7D9-4260-805D-FB4FAEB576E2}" destId="{72741F96-3DF6-410C-9805-5F8EB56A3BD5}" srcOrd="2" destOrd="0" presId="urn:microsoft.com/office/officeart/2005/8/layout/vList3"/>
    <dgm:cxn modelId="{61C4B5DA-471A-40E9-A9AE-F361AE6E07F8}" type="presParOf" srcId="{72741F96-3DF6-410C-9805-5F8EB56A3BD5}" destId="{13F26E40-6DF9-4EA1-A7C8-90D0C0EABDD5}" srcOrd="0" destOrd="0" presId="urn:microsoft.com/office/officeart/2005/8/layout/vList3"/>
    <dgm:cxn modelId="{F9E90651-CC22-4676-ACA0-416E7A28CEEE}" type="presParOf" srcId="{72741F96-3DF6-410C-9805-5F8EB56A3BD5}" destId="{C79FE8C5-A39A-4778-8AD4-24689AEA8209}" srcOrd="1" destOrd="0" presId="urn:microsoft.com/office/officeart/2005/8/layout/vList3"/>
    <dgm:cxn modelId="{2544FAD7-0877-4354-9194-D5522FE0480F}" type="presParOf" srcId="{E5814183-F7D9-4260-805D-FB4FAEB576E2}" destId="{1748EFBA-E406-4FAB-93B8-581DAA461C22}" srcOrd="3" destOrd="0" presId="urn:microsoft.com/office/officeart/2005/8/layout/vList3"/>
    <dgm:cxn modelId="{E749C893-C04C-4353-A81A-54CD293A9231}" type="presParOf" srcId="{E5814183-F7D9-4260-805D-FB4FAEB576E2}" destId="{E18426AC-7CBE-440B-8019-8E7D88D4BCEE}" srcOrd="4" destOrd="0" presId="urn:microsoft.com/office/officeart/2005/8/layout/vList3"/>
    <dgm:cxn modelId="{864FF1AE-BC78-44BE-B594-EF204A1F0D2C}" type="presParOf" srcId="{E18426AC-7CBE-440B-8019-8E7D88D4BCEE}" destId="{0F37B77A-E546-4FC4-806F-8554ABFAAE66}" srcOrd="0" destOrd="0" presId="urn:microsoft.com/office/officeart/2005/8/layout/vList3"/>
    <dgm:cxn modelId="{8B7D7BBD-7B73-456F-9DE5-D31142FD8113}" type="presParOf" srcId="{E18426AC-7CBE-440B-8019-8E7D88D4BCEE}" destId="{EDE0423B-BF59-4978-991C-3880E7A26883}" srcOrd="1" destOrd="0" presId="urn:microsoft.com/office/officeart/2005/8/layout/vList3"/>
    <dgm:cxn modelId="{A3E25AF3-39A7-4AC2-A62D-CE13BA3092E5}" type="presParOf" srcId="{E5814183-F7D9-4260-805D-FB4FAEB576E2}" destId="{379BD9A0-C021-4271-A543-714585B84EAA}" srcOrd="5" destOrd="0" presId="urn:microsoft.com/office/officeart/2005/8/layout/vList3"/>
    <dgm:cxn modelId="{AD6E3529-6590-4926-A959-2ADA0B0F0F93}" type="presParOf" srcId="{E5814183-F7D9-4260-805D-FB4FAEB576E2}" destId="{D3A9D8CC-030E-4644-A2FF-D0F0DFEAA2CB}" srcOrd="6" destOrd="0" presId="urn:microsoft.com/office/officeart/2005/8/layout/vList3"/>
    <dgm:cxn modelId="{ADDF7157-C29F-440E-B706-4ACE15F430AA}" type="presParOf" srcId="{D3A9D8CC-030E-4644-A2FF-D0F0DFEAA2CB}" destId="{DF1FEE5C-B59C-430B-9B07-9E8E18D19DB2}" srcOrd="0" destOrd="0" presId="urn:microsoft.com/office/officeart/2005/8/layout/vList3"/>
    <dgm:cxn modelId="{E28F909A-773D-4E52-8F50-91138F8810DC}" type="presParOf" srcId="{D3A9D8CC-030E-4644-A2FF-D0F0DFEAA2CB}" destId="{48D85128-D541-4B3B-8F6A-83C6F87906E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935ED-F82E-43FE-A26F-7E811C2D9C61}">
      <dsp:nvSpPr>
        <dsp:cNvPr id="0" name=""/>
        <dsp:cNvSpPr/>
      </dsp:nvSpPr>
      <dsp:spPr>
        <a:xfrm rot="10800000">
          <a:off x="1361800" y="654"/>
          <a:ext cx="4381723" cy="103253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318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Спортивное: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«Шахматы»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«Баскетбол»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«Юные туристы-краеведы» </a:t>
          </a:r>
          <a:endParaRPr lang="ru-RU" sz="1400" kern="1200" dirty="0"/>
        </a:p>
      </dsp:txBody>
      <dsp:txXfrm rot="10800000">
        <a:off x="1619933" y="654"/>
        <a:ext cx="4123590" cy="1032532"/>
      </dsp:txXfrm>
    </dsp:sp>
    <dsp:sp modelId="{EED71AF1-4DFF-49ED-97D2-DD7953C7016B}">
      <dsp:nvSpPr>
        <dsp:cNvPr id="0" name=""/>
        <dsp:cNvSpPr/>
      </dsp:nvSpPr>
      <dsp:spPr>
        <a:xfrm>
          <a:off x="845534" y="654"/>
          <a:ext cx="1032532" cy="103253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9FE8C5-A39A-4778-8AD4-24689AEA8209}">
      <dsp:nvSpPr>
        <dsp:cNvPr id="0" name=""/>
        <dsp:cNvSpPr/>
      </dsp:nvSpPr>
      <dsp:spPr>
        <a:xfrm rot="10800000">
          <a:off x="1361800" y="1341405"/>
          <a:ext cx="4381723" cy="103253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318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Прикладное: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«Делаем сами своими руками» </a:t>
          </a:r>
        </a:p>
      </dsp:txBody>
      <dsp:txXfrm rot="10800000">
        <a:off x="1619933" y="1341405"/>
        <a:ext cx="4123590" cy="1032532"/>
      </dsp:txXfrm>
    </dsp:sp>
    <dsp:sp modelId="{13F26E40-6DF9-4EA1-A7C8-90D0C0EABDD5}">
      <dsp:nvSpPr>
        <dsp:cNvPr id="0" name=""/>
        <dsp:cNvSpPr/>
      </dsp:nvSpPr>
      <dsp:spPr>
        <a:xfrm>
          <a:off x="845534" y="1341405"/>
          <a:ext cx="1032532" cy="103253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E0423B-BF59-4978-991C-3880E7A26883}">
      <dsp:nvSpPr>
        <dsp:cNvPr id="0" name=""/>
        <dsp:cNvSpPr/>
      </dsp:nvSpPr>
      <dsp:spPr>
        <a:xfrm rot="10800000">
          <a:off x="1361800" y="2682156"/>
          <a:ext cx="4381723" cy="103253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318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Музыкальное: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«Вокальный ансамбль»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«Восточные танцы»</a:t>
          </a:r>
          <a:endParaRPr lang="ru-RU" sz="1400" kern="1200" dirty="0"/>
        </a:p>
      </dsp:txBody>
      <dsp:txXfrm rot="10800000">
        <a:off x="1619933" y="2682156"/>
        <a:ext cx="4123590" cy="1032532"/>
      </dsp:txXfrm>
    </dsp:sp>
    <dsp:sp modelId="{0F37B77A-E546-4FC4-806F-8554ABFAAE66}">
      <dsp:nvSpPr>
        <dsp:cNvPr id="0" name=""/>
        <dsp:cNvSpPr/>
      </dsp:nvSpPr>
      <dsp:spPr>
        <a:xfrm>
          <a:off x="845534" y="2682156"/>
          <a:ext cx="1032532" cy="1032532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D85128-D541-4B3B-8F6A-83C6F87906EC}">
      <dsp:nvSpPr>
        <dsp:cNvPr id="0" name=""/>
        <dsp:cNvSpPr/>
      </dsp:nvSpPr>
      <dsp:spPr>
        <a:xfrm rot="10800000">
          <a:off x="1361800" y="4022907"/>
          <a:ext cx="4381723" cy="103253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318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Естественно – научное: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«Эрудит»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«Знатоки истории»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«Экология на каждый день»</a:t>
          </a:r>
          <a:endParaRPr lang="ru-RU" sz="1400" kern="1200" dirty="0"/>
        </a:p>
      </dsp:txBody>
      <dsp:txXfrm rot="10800000">
        <a:off x="1619933" y="4022907"/>
        <a:ext cx="4123590" cy="1032532"/>
      </dsp:txXfrm>
    </dsp:sp>
    <dsp:sp modelId="{DF1FEE5C-B59C-430B-9B07-9E8E18D19DB2}">
      <dsp:nvSpPr>
        <dsp:cNvPr id="0" name=""/>
        <dsp:cNvSpPr/>
      </dsp:nvSpPr>
      <dsp:spPr>
        <a:xfrm>
          <a:off x="845534" y="4022907"/>
          <a:ext cx="1032532" cy="1032532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DA3C-3B97-4A6B-8B82-E3A2A7D3F2A3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C6F5-F193-49B9-9A40-EABE6A5F0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34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DA3C-3B97-4A6B-8B82-E3A2A7D3F2A3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C6F5-F193-49B9-9A40-EABE6A5F0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328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DA3C-3B97-4A6B-8B82-E3A2A7D3F2A3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C6F5-F193-49B9-9A40-EABE6A5F0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805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DA3C-3B97-4A6B-8B82-E3A2A7D3F2A3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C6F5-F193-49B9-9A40-EABE6A5F0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839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DA3C-3B97-4A6B-8B82-E3A2A7D3F2A3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C6F5-F193-49B9-9A40-EABE6A5F0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07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DA3C-3B97-4A6B-8B82-E3A2A7D3F2A3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C6F5-F193-49B9-9A40-EABE6A5F0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480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DA3C-3B97-4A6B-8B82-E3A2A7D3F2A3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C6F5-F193-49B9-9A40-EABE6A5F0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512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DA3C-3B97-4A6B-8B82-E3A2A7D3F2A3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C6F5-F193-49B9-9A40-EABE6A5F0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60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DA3C-3B97-4A6B-8B82-E3A2A7D3F2A3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C6F5-F193-49B9-9A40-EABE6A5F0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567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DA3C-3B97-4A6B-8B82-E3A2A7D3F2A3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C6F5-F193-49B9-9A40-EABE6A5F0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230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DA3C-3B97-4A6B-8B82-E3A2A7D3F2A3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C6F5-F193-49B9-9A40-EABE6A5F0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292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DA3C-3B97-4A6B-8B82-E3A2A7D3F2A3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CC6F5-F193-49B9-9A40-EABE6A5F0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62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chool_025@mail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chportal.ru/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image" Target="../media/image29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19949" y="322730"/>
            <a:ext cx="11329152" cy="160468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200" dirty="0">
                <a:latin typeface="+mn-lt"/>
                <a:ea typeface="+mn-ea"/>
                <a:cs typeface="+mn-cs"/>
              </a:rPr>
              <a:t>Муниципальное бюджетное общеобразовательное учреждение «Основная общеобразовательная школа №25» Ново-Савиновского района г. Казани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9948" y="1927412"/>
            <a:ext cx="3417052" cy="220615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937001" y="2054837"/>
            <a:ext cx="7912100" cy="195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sz="28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Открыта в 1963 году.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sz="28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настоящее время школа занимает два </a:t>
            </a:r>
            <a:r>
              <a:rPr lang="ru-RU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здания. </a:t>
            </a:r>
            <a:endParaRPr lang="ru-RU" sz="28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sz="28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школе работают </a:t>
            </a:r>
            <a:r>
              <a:rPr lang="ru-RU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</a:t>
            </a:r>
            <a:r>
              <a:rPr lang="ru-RU" sz="28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педагога, </a:t>
            </a:r>
            <a:endParaRPr lang="ru-RU" sz="2800" b="1" dirty="0" smtClean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обучаются </a:t>
            </a:r>
            <a:r>
              <a:rPr lang="ru-RU" sz="28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264 учеников. 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637045"/>
              </p:ext>
            </p:extLst>
          </p:nvPr>
        </p:nvGraphicFramePr>
        <p:xfrm>
          <a:off x="519948" y="4137997"/>
          <a:ext cx="11313464" cy="241621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656732"/>
                <a:gridCol w="5656732"/>
              </a:tblGrid>
              <a:tr h="16352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i="1" dirty="0">
                          <a:effectLst/>
                        </a:rPr>
                        <a:t>Почтовый адрес, телефон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13360" marT="152400" marB="15240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i="1" dirty="0" smtClean="0">
                          <a:effectLst/>
                        </a:rPr>
                        <a:t>420094, </a:t>
                      </a:r>
                      <a:r>
                        <a:rPr lang="ru-RU" sz="1800" i="1" dirty="0" err="1" smtClean="0">
                          <a:effectLst/>
                        </a:rPr>
                        <a:t>г.Казань</a:t>
                      </a:r>
                      <a:r>
                        <a:rPr lang="ru-RU" sz="1800" i="1" dirty="0" smtClean="0">
                          <a:effectLst/>
                        </a:rPr>
                        <a:t>, </a:t>
                      </a:r>
                      <a:r>
                        <a:rPr lang="ru-RU" sz="1800" i="1" dirty="0">
                          <a:effectLst/>
                        </a:rPr>
                        <a:t>ул. Голубятникова, 31;  </a:t>
                      </a:r>
                      <a:endParaRPr lang="ru-RU" sz="1800" i="1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i="1" dirty="0" smtClean="0">
                          <a:effectLst/>
                        </a:rPr>
                        <a:t>Тел/факс. +7(843) 522-86-38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i="1" dirty="0" smtClean="0">
                          <a:effectLst/>
                        </a:rPr>
                        <a:t>420094, </a:t>
                      </a:r>
                      <a:r>
                        <a:rPr lang="ru-RU" sz="1800" i="1" dirty="0" err="1" smtClean="0">
                          <a:effectLst/>
                        </a:rPr>
                        <a:t>г.Казань</a:t>
                      </a:r>
                      <a:r>
                        <a:rPr lang="ru-RU" sz="1800" i="1" dirty="0" smtClean="0">
                          <a:effectLst/>
                        </a:rPr>
                        <a:t>, </a:t>
                      </a:r>
                      <a:r>
                        <a:rPr lang="ru-RU" sz="1800" i="1" dirty="0" err="1" smtClean="0">
                          <a:effectLst/>
                        </a:rPr>
                        <a:t>ул.Апастовская</a:t>
                      </a:r>
                      <a:r>
                        <a:rPr lang="ru-RU" sz="1800" i="1" dirty="0">
                          <a:effectLst/>
                        </a:rPr>
                        <a:t>, 3</a:t>
                      </a:r>
                      <a:r>
                        <a:rPr lang="ru-RU" sz="1800" i="1" dirty="0" smtClean="0">
                          <a:effectLst/>
                        </a:rPr>
                        <a:t>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i="1" dirty="0" smtClean="0">
                          <a:effectLst/>
                        </a:rPr>
                        <a:t>Тел. +7(843) 522-90-51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13360" marT="152400" marB="15240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326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i="1" dirty="0">
                          <a:effectLst/>
                        </a:rPr>
                        <a:t>E-</a:t>
                      </a:r>
                      <a:r>
                        <a:rPr lang="ru-RU" sz="1800" i="1" dirty="0" err="1">
                          <a:effectLst/>
                        </a:rPr>
                        <a:t>mail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13360" marT="152400" marB="15240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i="1" u="sng" dirty="0">
                          <a:effectLst/>
                          <a:hlinkClick r:id="rId3"/>
                        </a:rPr>
                        <a:t>school_025@mail.ru</a:t>
                      </a:r>
                      <a:r>
                        <a:rPr lang="ru-RU" sz="1800" i="1" dirty="0">
                          <a:effectLst/>
                        </a:rPr>
                        <a:t> 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13360" marT="152400" marB="15240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33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Информационно – техническое обеспечение образовательного процесса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67" y="1802882"/>
            <a:ext cx="4620065" cy="2598787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7652" b="11007"/>
          <a:stretch/>
        </p:blipFill>
        <p:spPr>
          <a:xfrm>
            <a:off x="1054766" y="3926541"/>
            <a:ext cx="4620065" cy="23487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02084" y="5444159"/>
            <a:ext cx="286552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</a:rPr>
              <a:t>11 точек </a:t>
            </a: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3569" y="2033166"/>
            <a:ext cx="3530180" cy="353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06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27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latin typeface="+mn-lt"/>
              </a:rPr>
              <a:t>Безопасность школы</a:t>
            </a:r>
            <a:endParaRPr lang="ru-RU" sz="5400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460" y="1976069"/>
            <a:ext cx="2629330" cy="26293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854500"/>
            <a:ext cx="3433482" cy="1070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ea typeface="+mj-ea"/>
                <a:cs typeface="+mj-cs"/>
              </a:rPr>
              <a:t>Круглосуточная</a:t>
            </a:r>
            <a:r>
              <a:rPr lang="ru-RU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охрана </a:t>
            </a:r>
            <a:endParaRPr lang="ru-RU" sz="2000" b="1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Тревожная кнопка</a:t>
            </a:r>
            <a:r>
              <a:rPr lang="ru-RU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7403" y="4924179"/>
            <a:ext cx="3560667" cy="178033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486864" y="3900119"/>
            <a:ext cx="69297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a typeface="Times New Roman" panose="02020603050405020304" pitchFamily="18" charset="0"/>
              </a:rPr>
              <a:t>Противопожарная </a:t>
            </a:r>
            <a:r>
              <a:rPr lang="ru-RU" sz="3200" b="1" dirty="0">
                <a:ea typeface="Times New Roman" panose="02020603050405020304" pitchFamily="18" charset="0"/>
              </a:rPr>
              <a:t>система </a:t>
            </a:r>
            <a:endParaRPr lang="ru-RU" sz="3200" b="1" dirty="0" smtClean="0">
              <a:ea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ea typeface="Times New Roman" panose="02020603050405020304" pitchFamily="18" charset="0"/>
              </a:rPr>
              <a:t>«Стрелец-мониторинг»</a:t>
            </a:r>
            <a:endParaRPr lang="ru-RU" sz="32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0777" y="5021945"/>
            <a:ext cx="2755805" cy="1836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1851" y="1282143"/>
            <a:ext cx="5079002" cy="266139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72541" y="1757388"/>
            <a:ext cx="17929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МБУ "Департамент </a:t>
            </a:r>
            <a:r>
              <a:rPr lang="ru-RU" sz="2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телекоммуникационных </a:t>
            </a:r>
            <a:endParaRPr lang="ru-RU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технологий"</a:t>
            </a:r>
            <a:endParaRPr lang="ru-RU" sz="20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77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3" y="2871974"/>
            <a:ext cx="6266930" cy="19184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746" y="144322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+mn-lt"/>
              </a:rPr>
              <a:t>МЕДИЦИНСКОЕ ОБСЛУЖИВАНИЕ</a:t>
            </a:r>
            <a:endParaRPr lang="ru-RU" b="1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2746" y="1586754"/>
            <a:ext cx="51333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ГАУЗ «Поликлиника №7» </a:t>
            </a:r>
            <a:r>
              <a:rPr lang="ru-RU" sz="2800" b="1" dirty="0" err="1" smtClean="0"/>
              <a:t>г.Казани</a:t>
            </a:r>
            <a:endParaRPr lang="ru-RU" sz="28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869" y="2063807"/>
            <a:ext cx="3905250" cy="29146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615126" y="5171746"/>
            <a:ext cx="5524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ГАУЗ "Городская детская поликлиника № 7" г. Казани</a:t>
            </a:r>
          </a:p>
        </p:txBody>
      </p:sp>
    </p:spTree>
    <p:extLst>
      <p:ext uri="{BB962C8B-B14F-4D97-AF65-F5344CB8AC3E}">
        <p14:creationId xmlns:p14="http://schemas.microsoft.com/office/powerpoint/2010/main" val="385130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2975" y="68580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>
                <a:latin typeface="+mn-lt"/>
              </a:rPr>
              <a:t>ДЕПАРТАМЕНТ ПРОДОВОЛЬСТВИЯ И СОЦИАЛЬНОГО ПИТАНИЯ</a:t>
            </a: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r>
              <a:rPr lang="ru-RU" b="1" cap="all" dirty="0">
                <a:latin typeface="+mn-lt"/>
              </a:rPr>
              <a:t>ПЕРВАЯ КОМПАНИЯ ДЕТСКОЙ ГАСТРОНОМИИ И СОЦИАЛЬНОГО ПИТАНИЯ Г. КАЗАНИ</a:t>
            </a:r>
            <a:endParaRPr lang="ru-RU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045" y="2820538"/>
            <a:ext cx="11339163" cy="38276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8595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5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8805" y="380010"/>
            <a:ext cx="8680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 питанием в 2017 – 2018 учебном  году</a:t>
            </a:r>
            <a:endParaRPr lang="ru-RU" sz="2800" b="1" spc="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0639" y="1662545"/>
            <a:ext cx="4144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100" dirty="0" smtClean="0">
                <a:solidFill>
                  <a:srgbClr val="66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Льготное питание: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1-4 классы – </a:t>
            </a:r>
            <a:r>
              <a:rPr lang="ru-RU" sz="2000" b="1" spc="100" dirty="0" smtClean="0"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19,7 %</a:t>
            </a:r>
            <a:endParaRPr lang="ru-RU" spc="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5-9 классы -  </a:t>
            </a:r>
            <a:r>
              <a:rPr lang="ru-RU" sz="2000" b="1" spc="100" dirty="0" smtClean="0"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23 %</a:t>
            </a:r>
            <a:endParaRPr lang="ru-RU" sz="2000" b="1" spc="100" dirty="0">
              <a:solidFill>
                <a:srgbClr val="009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70613" y="2739763"/>
            <a:ext cx="4144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100" dirty="0" smtClean="0">
                <a:solidFill>
                  <a:srgbClr val="66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Буфетная продукция: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1-9 классы – </a:t>
            </a:r>
            <a:r>
              <a:rPr lang="ru-RU" sz="2000" b="1" spc="100" dirty="0" smtClean="0"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15,9 %</a:t>
            </a:r>
            <a:endParaRPr lang="ru-RU" spc="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71954" y="3619994"/>
            <a:ext cx="4144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100" dirty="0" smtClean="0">
                <a:solidFill>
                  <a:srgbClr val="66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Свободный выбор: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1-9классы – </a:t>
            </a:r>
            <a:r>
              <a:rPr lang="ru-RU" sz="2000" b="1" spc="100" dirty="0" smtClean="0"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18,6 %</a:t>
            </a:r>
            <a:endParaRPr lang="ru-RU" spc="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0639" y="5354160"/>
            <a:ext cx="11257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100" dirty="0" smtClean="0">
                <a:solidFill>
                  <a:srgbClr val="66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 питанием: </a:t>
            </a:r>
            <a:r>
              <a:rPr lang="ru-RU" sz="2400" b="1" spc="100" dirty="0" smtClean="0"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– 9 классы – 88,8 %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5336" y="6004498"/>
            <a:ext cx="2333911" cy="85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6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Результат деятельности </a:t>
            </a:r>
            <a:r>
              <a:rPr lang="ru-RU" b="1" dirty="0" smtClean="0"/>
              <a:t>учреждения (%)</a:t>
            </a:r>
            <a:endParaRPr lang="ru-RU" b="1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992895"/>
              </p:ext>
            </p:extLst>
          </p:nvPr>
        </p:nvGraphicFramePr>
        <p:xfrm>
          <a:off x="516367" y="1398494"/>
          <a:ext cx="10837433" cy="4778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6178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ГИА ОГЭ </a:t>
            </a:r>
            <a:r>
              <a:rPr lang="ru-RU" b="1" dirty="0"/>
              <a:t>2017 </a:t>
            </a:r>
            <a:r>
              <a:rPr lang="ru-RU" b="1" dirty="0" smtClean="0"/>
              <a:t>год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240179"/>
              </p:ext>
            </p:extLst>
          </p:nvPr>
        </p:nvGraphicFramePr>
        <p:xfrm>
          <a:off x="1430766" y="1183345"/>
          <a:ext cx="5981252" cy="51912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2089"/>
                <a:gridCol w="931869"/>
                <a:gridCol w="1387736"/>
                <a:gridCol w="796066"/>
                <a:gridCol w="1043492"/>
              </a:tblGrid>
              <a:tr h="5647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</a:rPr>
                        <a:t>Предмет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кол-во учащихся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успеваемость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качество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err="1">
                          <a:effectLst/>
                        </a:rPr>
                        <a:t>сред.балл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</a:tr>
              <a:tr h="56471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Русский язык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20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60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3,85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</a:tr>
              <a:tr h="56471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Математика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20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30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3,35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</a:tr>
              <a:tr h="820071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Обществознание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13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7,7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2,85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</a:tr>
              <a:tr h="42497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Биология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12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8,33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3,08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</a:tr>
              <a:tr h="42497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Химия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16,7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3,17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</a:tr>
              <a:tr h="544634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Информатика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85,7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4,14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</a:tr>
              <a:tr h="42497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Физика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</a:tr>
              <a:tr h="776108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Татарский язык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" marR="5969" marT="5969" marB="0" anchor="ctr"/>
                </a:tc>
              </a:tr>
            </a:tbl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218139219"/>
              </p:ext>
            </p:extLst>
          </p:nvPr>
        </p:nvGraphicFramePr>
        <p:xfrm>
          <a:off x="7379746" y="1161825"/>
          <a:ext cx="3883510" cy="5195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899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/>
          </p:nvPr>
        </p:nvGraphicFramePr>
        <p:xfrm>
          <a:off x="-814648" y="259608"/>
          <a:ext cx="8170224" cy="6212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98328" y="1251651"/>
            <a:ext cx="3524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 - </a:t>
            </a:r>
            <a:r>
              <a:rPr lang="ru-RU" b="1" spc="100" dirty="0" smtClean="0"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43, 49, 91, 103</a:t>
            </a:r>
            <a:endParaRPr lang="ru-RU" b="1" spc="100" dirty="0">
              <a:solidFill>
                <a:srgbClr val="009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65571" y="2181507"/>
            <a:ext cx="502642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spc="100" dirty="0" smtClean="0">
                <a:solidFill>
                  <a:srgbClr val="FF33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Казанский торгово-экономический техникум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Академия социального </a:t>
            </a:r>
            <a:r>
              <a:rPr lang="ru-RU" b="1" spc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spc="1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строительный </a:t>
            </a:r>
            <a:r>
              <a:rPr lang="ru-RU" b="1" spc="100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государственный университет </a:t>
            </a:r>
            <a:r>
              <a:rPr lang="ru-RU" b="1" spc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правосудия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spc="1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колледж строительства, архитектуры и городского </a:t>
            </a:r>
            <a:r>
              <a:rPr lang="ru-RU" b="1" spc="100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инновационный университет им. В,Г. </a:t>
            </a:r>
            <a:r>
              <a:rPr lang="ru-RU" b="1" spc="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Тимирясова</a:t>
            </a:r>
            <a:endParaRPr lang="ru-RU" b="1" spc="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spc="1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политехнический </a:t>
            </a:r>
            <a:r>
              <a:rPr lang="ru-RU" b="1" spc="100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технологический </a:t>
            </a:r>
            <a:r>
              <a:rPr lang="ru-RU" b="1" spc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 </a:t>
            </a:r>
            <a:r>
              <a:rPr lang="ru-RU" b="1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ФГБОУ ВО </a:t>
            </a:r>
            <a:r>
              <a:rPr lang="ru-RU" b="1" spc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КНИТУ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spc="1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авиационно-технический </a:t>
            </a:r>
            <a:r>
              <a:rPr lang="ru-RU" b="1" spc="100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колледж сервиса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98328" y="1716579"/>
            <a:ext cx="3524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ССУЗы</a:t>
            </a:r>
            <a:r>
              <a:rPr lang="ru-RU" b="1" spc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spc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39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692780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719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596581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7433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6" y="991163"/>
            <a:ext cx="3009309" cy="42532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79" y="1744444"/>
            <a:ext cx="3066151" cy="4333625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107847" y="131936"/>
            <a:ext cx="5157787" cy="82391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6000" dirty="0" smtClean="0"/>
              <a:t>Лицензия		</a:t>
            </a:r>
            <a:endParaRPr lang="ru-RU" sz="60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168464" y="131936"/>
            <a:ext cx="5183188" cy="82391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5400" dirty="0" smtClean="0"/>
              <a:t>Аккредитация</a:t>
            </a:r>
            <a:endParaRPr lang="ru-RU" sz="54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795" y="2254426"/>
            <a:ext cx="3050431" cy="4311407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953" y="991163"/>
            <a:ext cx="3007206" cy="425031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644" y="2389904"/>
            <a:ext cx="2954577" cy="417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25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079583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6745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922402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1050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431062"/>
              </p:ext>
            </p:extLst>
          </p:nvPr>
        </p:nvGraphicFramePr>
        <p:xfrm>
          <a:off x="0" y="415496"/>
          <a:ext cx="12192001" cy="65709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1071"/>
                <a:gridCol w="7826978"/>
                <a:gridCol w="2603952"/>
              </a:tblGrid>
              <a:tr h="1828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Название конкурса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Результат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</a:tr>
              <a:tr h="26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Республиканский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Грант «Старший учитель»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Победитель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</a:tr>
              <a:tr h="26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Международный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Международная олимпиада по математике и информатике проекта "Инфоурок" 2017г.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Участие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</a:tr>
              <a:tr h="26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Республиканский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«Ана теле»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Дипломы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</a:tr>
              <a:tr h="3657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Международный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Международная дистанционная олимпиада по татарскому языку и литературе «Беренчелек».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Диплом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</a:tr>
              <a:tr h="10971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Всероссийский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Российское тестирование педагогов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«Оценка профессиональной компетентности воспитателя в условиях реализации ФГОС»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Диплом за подготовку участников олимпиады 1 степени – 20 учащихся, 2 степени – 1.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3) Диплом Лауреата 1 степени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</a:tr>
              <a:tr h="3657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Всероссийский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Эрудит онлайн «Нитка за ниткой»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Грамота ТА187 №20239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</a:tr>
              <a:tr h="539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Всероссийский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IV Всероссийский пед. конкурс «ФГОСОБРазование».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«Современные образовательные технологии по ФГОС»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Диплом № F0817-16956 победителя II место. Москва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</a:tr>
              <a:tr h="5485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Всероссийский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Пед. портал: «Солнечный свет» Конкурс. Номинация: Экология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Тема: «Экологические проблемы питания»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Диплом ТК 505606 Победитель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II место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</a:tr>
              <a:tr h="731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Всероссийский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Пед. портал «Солнечный свет»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Конкурс. Номинация: Методические разработки.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Тема: «Использование приемов критического мышления на уроках технологии в условиях ркализации ФГОС»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Диплом ТК 505614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Победитель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I место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</a:tr>
              <a:tr h="1828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Республиканский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617980" algn="l"/>
                        </a:tabLst>
                      </a:pPr>
                      <a:r>
                        <a:rPr lang="ru-RU" sz="1200">
                          <a:effectLst/>
                        </a:rPr>
                        <a:t>Республиканский грант «Наш Новый учитель – 2016»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Победитель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</a:tr>
              <a:tr h="628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Региональный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617980" algn="l"/>
                        </a:tabLst>
                      </a:pPr>
                      <a:r>
                        <a:rPr lang="ru-RU" sz="1200">
                          <a:effectLst/>
                        </a:rPr>
                        <a:t>Научно-практическая конференция 'Новые информационные технологии в образовании'(применение технологий '1С' для формирования инновационной среды образования и бизнеса)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Участие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</a:tr>
              <a:tr h="26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Международный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617980" algn="l"/>
                        </a:tabLst>
                      </a:pPr>
                      <a:r>
                        <a:rPr lang="ru-RU" sz="1200">
                          <a:effectLst/>
                        </a:rPr>
                        <a:t>Международная научно – практическая конференция  «Наука – образование»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Сертификат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</a:tr>
              <a:tr h="26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Республиканский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Семинар Л.Л. Босовой «Преподавание информатики в современной школе»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Сертификат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</a:tr>
              <a:tr h="1828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Республиканский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Семинар экспертов ГИА с участием Крылова С.С.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Сертификат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</a:tr>
              <a:tr h="26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Республиканский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Конференция «Продукты </a:t>
                      </a:r>
                      <a:r>
                        <a:rPr lang="en-US" sz="1200">
                          <a:effectLst/>
                        </a:rPr>
                        <a:t>Microsoft</a:t>
                      </a:r>
                      <a:r>
                        <a:rPr lang="ru-RU" sz="1200">
                          <a:effectLst/>
                        </a:rPr>
                        <a:t>- современной школе (на базе Иннополиса)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Сертификат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11" marR="19511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0"/>
            <a:ext cx="12192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176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педагогов в профессиональных конкурсах, грантах, проектах, фестивалях и т.д.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17663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3872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483226"/>
              </p:ext>
            </p:extLst>
          </p:nvPr>
        </p:nvGraphicFramePr>
        <p:xfrm>
          <a:off x="0" y="369333"/>
          <a:ext cx="12192000" cy="648866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6466151"/>
                <a:gridCol w="5725849"/>
              </a:tblGrid>
              <a:tr h="2904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Тема публикации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23" marR="454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Где опубликовано, когда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23" marR="45423" marT="0" marB="0"/>
                </a:tc>
              </a:tr>
              <a:tr h="892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Внеурочная деятельность по математике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 условиях введения ФГОС ООО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23" marR="454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effectLst/>
                        </a:rPr>
                        <a:t>http://</a:t>
                      </a:r>
                      <a:r>
                        <a:rPr lang="ru-RU" sz="1800" u="sng" dirty="0" smtClean="0">
                          <a:effectLst/>
                        </a:rPr>
                        <a:t>nsportal.ru</a:t>
                      </a:r>
                      <a:endParaRPr lang="ru-RU" sz="1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октябрь, 2017 г.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23" marR="45423" marT="0" marB="0"/>
                </a:tc>
              </a:tr>
              <a:tr h="6690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Рабочая программа по алгебре в соответствии с ФГОС, 8 класс к учебнику Зубаревой, Мордковича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23" marR="454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 сайте </a:t>
                      </a:r>
                      <a:r>
                        <a:rPr lang="en-US" sz="1800" dirty="0" err="1">
                          <a:effectLst/>
                        </a:rPr>
                        <a:t>infourok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r>
                        <a:rPr lang="en-US" sz="1800" dirty="0" err="1">
                          <a:effectLst/>
                        </a:rPr>
                        <a:t>ru</a:t>
                      </a:r>
                      <a:r>
                        <a:rPr lang="ru-RU" sz="1800" dirty="0">
                          <a:effectLst/>
                        </a:rPr>
                        <a:t> №ДБ </a:t>
                      </a:r>
                      <a:r>
                        <a:rPr lang="ru-RU" sz="1800" dirty="0" smtClean="0">
                          <a:effectLst/>
                        </a:rPr>
                        <a:t>130084, январь 2018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23" marR="45423" marT="0" marB="0"/>
                </a:tc>
              </a:tr>
              <a:tr h="6690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Использование технических средств обучения на уроках географии и биологии»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23" marR="454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Всероссийский образовательный портал «Продленка» 11.11.17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23" marR="45423" marT="0" marB="0"/>
                </a:tc>
              </a:tr>
              <a:tr h="15611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Катание на коньках – путь к здоровью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План самообразования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23" marR="454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Всероссийский образовательный портал педагога, 3.10.2017 г.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Cоциальная сеть работников образования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Октябрь, 2017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23" marR="45423" marT="0" marB="0"/>
                </a:tc>
              </a:tr>
              <a:tr h="1439087">
                <a:tc>
                  <a:txBody>
                    <a:bodyPr/>
                    <a:lstStyle/>
                    <a:p>
                      <a:pPr marL="17970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effectLst/>
                        </a:rPr>
                        <a:t>"Формирование ИКТ - компетентности выпускников в свете ФГОС" 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23" marR="45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strike="noStrike">
                          <a:effectLst/>
                          <a:hlinkClick r:id="rId2"/>
                        </a:rPr>
                        <a:t>http://www.uchportal.ru</a:t>
                      </a:r>
                      <a:endParaRPr lang="ru-RU" sz="1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14.09.2017, свидетельство №2736-1684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strike="noStrike">
                          <a:effectLst/>
                          <a:hlinkClick r:id="rId2"/>
                        </a:rPr>
                        <a:t>http://www.uchportal.ru</a:t>
                      </a:r>
                      <a:endParaRPr lang="ru-RU" sz="1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21.10.2017, свидетельство №2799-1675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23" marR="45423" marT="0" marB="0"/>
                </a:tc>
              </a:tr>
              <a:tr h="967667">
                <a:tc>
                  <a:txBody>
                    <a:bodyPr/>
                    <a:lstStyle/>
                    <a:p>
                      <a:pPr marL="17970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effectLst/>
                        </a:rPr>
                        <a:t>Урок «История Нового времени. Повторение».</a:t>
                      </a:r>
                    </a:p>
                    <a:p>
                      <a:pPr marL="17970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effectLst/>
                        </a:rPr>
                        <a:t>Рабочая программа «Знатоки истории».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23" marR="45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Сайт «</a:t>
                      </a:r>
                      <a:r>
                        <a:rPr lang="ru-RU" sz="1800" dirty="0" err="1">
                          <a:effectLst/>
                        </a:rPr>
                        <a:t>Инфоурок</a:t>
                      </a:r>
                      <a:r>
                        <a:rPr lang="ru-RU" sz="1800" dirty="0">
                          <a:effectLst/>
                        </a:rPr>
                        <a:t>», ноябрь 2017г.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Сайт «</a:t>
                      </a:r>
                      <a:r>
                        <a:rPr lang="ru-RU" sz="1800" dirty="0" err="1">
                          <a:effectLst/>
                        </a:rPr>
                        <a:t>Инфоурок</a:t>
                      </a:r>
                      <a:r>
                        <a:rPr lang="ru-RU" sz="1800" dirty="0">
                          <a:effectLst/>
                        </a:rPr>
                        <a:t>», «НС портал», ноябрь 2017г.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23" marR="45423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14725" y="2359991"/>
            <a:ext cx="18473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91408" y="0"/>
            <a:ext cx="14932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Публикации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0321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учащихся в конкурсах, конференциях, соревнованиях 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т.д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843633"/>
              </p:ext>
            </p:extLst>
          </p:nvPr>
        </p:nvGraphicFramePr>
        <p:xfrm>
          <a:off x="0" y="369335"/>
          <a:ext cx="12192000" cy="68655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44698"/>
                <a:gridCol w="5237139"/>
                <a:gridCol w="4110163"/>
              </a:tblGrid>
              <a:tr h="1717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Уровень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Название конкурса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Результат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1717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Всероссийский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Заочная олимпиада по математике «Золотой ключик 2017»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Участие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1136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Республиканский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Конкурс против коррупции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Участие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9270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Всероссийский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Конкурс STABILO  и UHU –по рисованию и прикладному творчеству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Сертификат об участии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1136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/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Городской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Конкурс «Юный Казанец»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Сертификат об участии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1717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Международный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Международная дистанционная олимпиада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Диплом 1,3 место и сертификаты участия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2298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Международный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Международный дстанционный конкурс «Старт»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Дипломы 1,2,3 место и сертификаты участников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2298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Международный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Международный конкурс «Законы экологии».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Дипломы 1,2,3 место и сертификаты участников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4041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Международный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Международная дистанционная олимпиада по татарскому языку и литературе «Беренчелек».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Диплом 1 степени – 20 учащихся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Диплом 2 степени – 1 учащийся.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1136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Международный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Русский медвежонок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Дипломы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1136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Международный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«Русский медвежонок – языкознание для всех»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Дипломы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1136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Городской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«Литературный дворик»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2879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Россия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Эрудит онлайн «Нитка за ниткой»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Диплом РА187 № 20239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Победитель I место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 баллов из 20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4041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Россия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Пед. портал: «Солнечный свет»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Номинация: Декоративно-прикладное творчество. «Красная ромашка» на стих. Муссы Джалиля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Диплом ТК 505 624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Победитель III место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4041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Район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ЦДТ  Конкурс: «Зимняя сказка»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Номинация-декоративно-прикладное творчество. «Ёлочка-украшение Нового года 2018»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Грамота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60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768873"/>
              </p:ext>
            </p:extLst>
          </p:nvPr>
        </p:nvGraphicFramePr>
        <p:xfrm>
          <a:off x="0" y="369333"/>
          <a:ext cx="12192000" cy="63596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44698"/>
                <a:gridCol w="5237139"/>
                <a:gridCol w="4110163"/>
              </a:tblGrid>
              <a:tr h="1717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Школа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«День матери» – демонстрация моделей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Участие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 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1717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Район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Соревнования по спортивному ориентированию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 место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2 место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555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Школьный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День матери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Участие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113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500">
                          <a:effectLst/>
                        </a:rPr>
                        <a:t>Школьный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Посвещение в первоклассники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Участие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55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500">
                          <a:effectLst/>
                        </a:rPr>
                        <a:t>Школьный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Прощание с азбукой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Участие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555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Районный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ДК Пирамида «ПДД»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Участие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1136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Районный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Юный казанец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Свидетельство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1136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Районный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Спортивная акробатика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3 место по программе 2 юн.р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1717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Районный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Детское музыкальное творчество «Эстрадный вокал» (соло) 7-8 лет.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Лауреат II степени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5203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Федеральный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Международный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Конкурс «Мифы Древней Греции» Русолимп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Конкурс по истории «Знанио»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1-е место </a:t>
                      </a:r>
                      <a:endParaRPr lang="ru-RU" sz="15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2-е </a:t>
                      </a:r>
                      <a:r>
                        <a:rPr lang="ru-RU" sz="1500" dirty="0">
                          <a:effectLst/>
                        </a:rPr>
                        <a:t>место 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1-е </a:t>
                      </a:r>
                      <a:r>
                        <a:rPr lang="ru-RU" sz="1500" dirty="0">
                          <a:effectLst/>
                        </a:rPr>
                        <a:t>место 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1136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РФ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Конкурс  «КИТ»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4622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РФ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Конкурс – игра «Потомки Пифагора» (Электронная школа Знаника) ноябрь, 2017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Диплом 1 степени – 1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Диплом 2 степени – 2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Диплом 3 степени – 6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Похвальная грамота - 8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2298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РФ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Неделя мониторинга по математике (Электронная школа Знаника)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Сертификат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1136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РФ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Единый урок безопасного интернета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Сертификат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  <a:tr h="555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РФ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Акция «Час кода»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Сертификат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691" marR="12691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учащихся в конкурсах, конференциях, соревнованиях 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т.д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35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90278" y="0"/>
            <a:ext cx="6169381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учащихся в предметных олимпиадах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593041"/>
              </p:ext>
            </p:extLst>
          </p:nvPr>
        </p:nvGraphicFramePr>
        <p:xfrm>
          <a:off x="0" y="424850"/>
          <a:ext cx="12192000" cy="65196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13752"/>
                <a:gridCol w="4555146"/>
                <a:gridCol w="2923102"/>
              </a:tblGrid>
              <a:tr h="3298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Уровень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Предмет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Результат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</a:tr>
              <a:tr h="3120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Школьный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Математика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участие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</a:tr>
              <a:tr h="3683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Школьный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Физика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участие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</a:tr>
              <a:tr h="4064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Международный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Искусство (МХК)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Сертификат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</a:tr>
              <a:tr h="3810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Районный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География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Участие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Участие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Участие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</a:tr>
              <a:tr h="115697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Районный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Биология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Участие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Участие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Участие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Участие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</a:tr>
              <a:tr h="3749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Муниципальный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Технология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Участие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</a:tr>
              <a:tr h="1647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Муниципальный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Физическая культура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Победитель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</a:tr>
              <a:tr h="4630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Всероссийская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Биология</a:t>
                      </a:r>
                      <a:endParaRPr lang="ru-RU" sz="2000" dirty="0">
                        <a:effectLst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Победитель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</a:tr>
              <a:tr h="32987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Муниципальный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История</a:t>
                      </a:r>
                      <a:endParaRPr lang="ru-RU" sz="2000" dirty="0">
                        <a:effectLst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smtClean="0">
                          <a:effectLst/>
                        </a:rPr>
                        <a:t>Участие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</a:tr>
              <a:tr h="164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РФ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Математика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Участие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</a:tr>
              <a:tr h="3298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Межрегиональный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Математика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Диплом 1 степени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</a:tr>
              <a:tr h="164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РФ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Математика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Участие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</a:tr>
              <a:tr h="3298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Межрегиональный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Математика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Диплом 1 степени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18" marR="3351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27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48407609"/>
              </p:ext>
            </p:extLst>
          </p:nvPr>
        </p:nvGraphicFramePr>
        <p:xfrm>
          <a:off x="1" y="1269402"/>
          <a:ext cx="6589058" cy="5056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402185" y="71735"/>
            <a:ext cx="91545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Дополнительное образование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6109" y="1286155"/>
            <a:ext cx="1549773" cy="10214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4493" y="1286155"/>
            <a:ext cx="1811869" cy="102144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04973" y="1286155"/>
            <a:ext cx="1684367" cy="103721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0"/>
          <a:srcRect b="55986"/>
          <a:stretch/>
        </p:blipFill>
        <p:spPr>
          <a:xfrm>
            <a:off x="6088156" y="2648747"/>
            <a:ext cx="2410288" cy="98195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t="47059"/>
          <a:stretch/>
        </p:blipFill>
        <p:spPr>
          <a:xfrm>
            <a:off x="8704633" y="2648747"/>
            <a:ext cx="2073826" cy="101624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4927" y="3778342"/>
            <a:ext cx="2095500" cy="138112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82959" y="3778342"/>
            <a:ext cx="2095500" cy="138112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91128" y="5284388"/>
            <a:ext cx="1503365" cy="99085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75094" y="5284387"/>
            <a:ext cx="1503365" cy="99085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55526" y="5272817"/>
            <a:ext cx="1489802" cy="98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17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5962" y="218720"/>
            <a:ext cx="11589571" cy="2406146"/>
          </a:xfrm>
        </p:spPr>
        <p:txBody>
          <a:bodyPr>
            <a:noAutofit/>
          </a:bodyPr>
          <a:lstStyle/>
          <a:p>
            <a:r>
              <a:rPr lang="ru-RU" sz="7200" dirty="0"/>
              <a:t/>
            </a:r>
            <a:br>
              <a:rPr lang="ru-RU" sz="7200" dirty="0"/>
            </a:br>
            <a:r>
              <a:rPr lang="ru-RU" sz="7200" dirty="0"/>
              <a:t/>
            </a:r>
            <a:br>
              <a:rPr lang="ru-RU" sz="7200" dirty="0"/>
            </a:br>
            <a:r>
              <a:rPr lang="ru-RU" sz="72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Основные направления ближайшего развития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5961" y="2784456"/>
            <a:ext cx="11331389" cy="3863769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solidFill>
                  <a:schemeClr val="accent5"/>
                </a:solidFill>
              </a:rPr>
              <a:t>1.Развитие системы Дополнительного образования в школе.</a:t>
            </a:r>
            <a:br>
              <a:rPr lang="ru-RU" sz="3600" b="1" dirty="0">
                <a:solidFill>
                  <a:schemeClr val="accent5"/>
                </a:solidFill>
              </a:rPr>
            </a:br>
            <a:r>
              <a:rPr lang="ru-RU" sz="3600" b="1" dirty="0">
                <a:solidFill>
                  <a:schemeClr val="accent5"/>
                </a:solidFill>
              </a:rPr>
              <a:t>2.Формирование и совершенствование нормативно-правовой документации школы, разработка и принятие необходимых положений и актов.</a:t>
            </a:r>
            <a:br>
              <a:rPr lang="ru-RU" sz="3600" b="1" dirty="0">
                <a:solidFill>
                  <a:schemeClr val="accent5"/>
                </a:solidFill>
              </a:rPr>
            </a:br>
            <a:r>
              <a:rPr lang="ru-RU" sz="3600" b="1" dirty="0">
                <a:solidFill>
                  <a:schemeClr val="accent5"/>
                </a:solidFill>
              </a:rPr>
              <a:t>3.Повышение квалификации педагогических кадров.</a:t>
            </a:r>
            <a:br>
              <a:rPr lang="ru-RU" sz="3600" b="1" dirty="0">
                <a:solidFill>
                  <a:schemeClr val="accent5"/>
                </a:solidFill>
              </a:rPr>
            </a:br>
            <a:r>
              <a:rPr lang="ru-RU" sz="3600" b="1" dirty="0">
                <a:solidFill>
                  <a:schemeClr val="accent5"/>
                </a:solidFill>
              </a:rPr>
              <a:t>4.Участие педагогов в </a:t>
            </a:r>
            <a:r>
              <a:rPr lang="ru-RU" sz="3600" b="1" dirty="0" err="1">
                <a:solidFill>
                  <a:schemeClr val="accent5"/>
                </a:solidFill>
              </a:rPr>
              <a:t>грантовой</a:t>
            </a:r>
            <a:r>
              <a:rPr lang="ru-RU" sz="3600" b="1" dirty="0">
                <a:solidFill>
                  <a:schemeClr val="accent5"/>
                </a:solidFill>
              </a:rPr>
              <a:t> поддержке.</a:t>
            </a:r>
          </a:p>
        </p:txBody>
      </p:sp>
    </p:spTree>
    <p:extLst>
      <p:ext uri="{BB962C8B-B14F-4D97-AF65-F5344CB8AC3E}">
        <p14:creationId xmlns:p14="http://schemas.microsoft.com/office/powerpoint/2010/main" val="34900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20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x-none" sz="2800" b="1" dirty="0">
                <a:latin typeface="+mn-lt"/>
              </a:rPr>
              <a:t>Перечень видов деятельности, которые учреждение вправе осуществлять в соответствии с его учредительными документами</a:t>
            </a:r>
            <a:r>
              <a:rPr lang="ru-RU" sz="2800" dirty="0">
                <a:latin typeface="+mn-lt"/>
              </a:rPr>
              <a:t/>
            </a:r>
            <a:br>
              <a:rPr lang="ru-RU" sz="2800" dirty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273555"/>
              </p:ext>
            </p:extLst>
          </p:nvPr>
        </p:nvGraphicFramePr>
        <p:xfrm>
          <a:off x="502022" y="1577788"/>
          <a:ext cx="11143130" cy="49479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35080"/>
                <a:gridCol w="3684957"/>
                <a:gridCol w="3723093"/>
              </a:tblGrid>
              <a:tr h="7957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 вида деятельности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Краткая характеристика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Правовое обоснование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</a:tr>
              <a:tr h="2652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</a:tr>
              <a:tr h="26525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1. Основные: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</a:tr>
              <a:tr h="159149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общеобразовательная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 программам начального общего, основного общего образования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Лицензия № 6588 от 22 мая 2015 г.</a:t>
                      </a:r>
                      <a:endParaRPr lang="ru-RU" sz="10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Аккредитация № 3024 от 24 июня 2015 г.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</a:tr>
              <a:tr h="26525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2. Иные: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</a:tr>
              <a:tr h="13262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Дополнительные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Дополнительное образование детей и взрослых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Лицензия № 6588 от 22 мая 2015 г.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Аккредитация № 3024 от 24 июня 2015 </a:t>
                      </a:r>
                      <a:r>
                        <a:rPr lang="ru-RU" sz="1800" dirty="0" err="1">
                          <a:effectLst/>
                        </a:rPr>
                        <a:t>г.г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818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Педагогический коллектив работает над методической темой школы «Создание образовательного пространства обеспечивающего личностную и социальную успешность обучающихся</a:t>
            </a:r>
            <a:r>
              <a:rPr lang="ru-RU" sz="6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»</a:t>
            </a:r>
            <a:endParaRPr lang="ru-RU" sz="60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2707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5400" b="1" dirty="0">
                <a:latin typeface="+mn-lt"/>
              </a:rPr>
              <a:t>Характеристика контингента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4908730"/>
              </p:ext>
            </p:extLst>
          </p:nvPr>
        </p:nvGraphicFramePr>
        <p:xfrm>
          <a:off x="636072" y="1960097"/>
          <a:ext cx="4644562" cy="435133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511147"/>
                <a:gridCol w="1133415"/>
              </a:tblGrid>
              <a:tr h="3257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Категория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Кол-во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/>
                </a:tc>
              </a:tr>
              <a:tr h="2683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Дети, состоящие в базе СОП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 anchor="b"/>
                </a:tc>
              </a:tr>
              <a:tr h="2683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Семьи, состоящие в базе СОП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 anchor="b"/>
                </a:tc>
              </a:tr>
              <a:tr h="5367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Малообеспеченные семьи 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(</a:t>
                      </a:r>
                      <a:r>
                        <a:rPr lang="ru-RU" sz="1600" dirty="0" err="1">
                          <a:effectLst/>
                        </a:rPr>
                        <a:t>получ</a:t>
                      </a:r>
                      <a:r>
                        <a:rPr lang="ru-RU" sz="1600" dirty="0">
                          <a:effectLst/>
                        </a:rPr>
                        <a:t>. пособие в </a:t>
                      </a:r>
                      <a:r>
                        <a:rPr lang="ru-RU" sz="1600" dirty="0" err="1">
                          <a:effectLst/>
                        </a:rPr>
                        <a:t>соц.защ</a:t>
                      </a:r>
                      <a:r>
                        <a:rPr lang="ru-RU" sz="1600" dirty="0">
                          <a:effectLst/>
                        </a:rPr>
                        <a:t>.)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 anchor="b"/>
                </a:tc>
              </a:tr>
              <a:tr h="2683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Многодетные семьи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23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 anchor="b"/>
                </a:tc>
              </a:tr>
              <a:tr h="2683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Полные семьи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123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 anchor="b"/>
                </a:tc>
              </a:tr>
              <a:tr h="2683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</a:rPr>
                        <a:t>Неполные семьи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111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 anchor="b"/>
                </a:tc>
              </a:tr>
              <a:tr h="2683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Дети-сироты: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 anchor="b"/>
                </a:tc>
              </a:tr>
              <a:tr h="5367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 воспитывающиеся в приемных семьях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 anchor="b"/>
                </a:tc>
              </a:tr>
              <a:tr h="2683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 воспитывающиеся под опекой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 anchor="b"/>
                </a:tc>
              </a:tr>
              <a:tr h="2683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Дети-инвалиды: всего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 anchor="b"/>
                </a:tc>
              </a:tr>
              <a:tr h="2683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из них на дом.обучении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 anchor="b"/>
                </a:tc>
              </a:tr>
              <a:tr h="2683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Дети с ОВЗ: всего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 anchor="b"/>
                </a:tc>
              </a:tr>
              <a:tr h="2683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из них на </a:t>
                      </a:r>
                      <a:r>
                        <a:rPr lang="ru-RU" sz="1600" dirty="0" err="1">
                          <a:effectLst/>
                        </a:rPr>
                        <a:t>дом.обучении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09" marR="62709" marT="0" marB="0" anchor="b"/>
                </a:tc>
              </a:tr>
            </a:tbl>
          </a:graphicData>
        </a:graphic>
      </p:graphicFrame>
      <p:cxnSp>
        <p:nvCxnSpPr>
          <p:cNvPr id="9" name="Прямая соединительная линия 8"/>
          <p:cNvCxnSpPr>
            <a:cxnSpLocks noChangeShapeType="1"/>
          </p:cNvCxnSpPr>
          <p:nvPr/>
        </p:nvCxnSpPr>
        <p:spPr bwMode="auto">
          <a:xfrm>
            <a:off x="-663052" y="3334871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1408942031"/>
              </p:ext>
            </p:extLst>
          </p:nvPr>
        </p:nvGraphicFramePr>
        <p:xfrm>
          <a:off x="5680038" y="1344706"/>
          <a:ext cx="5970494" cy="5217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3825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Объект 2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8420755"/>
              </p:ext>
            </p:extLst>
          </p:nvPr>
        </p:nvGraphicFramePr>
        <p:xfrm>
          <a:off x="0" y="1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921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231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+mn-lt"/>
              </a:rPr>
              <a:t>Кадровое обеспечение</a:t>
            </a:r>
            <a:endParaRPr lang="ru-RU" b="1" dirty="0">
              <a:latin typeface="+mn-lt"/>
            </a:endParaRPr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9034180"/>
              </p:ext>
            </p:extLst>
          </p:nvPr>
        </p:nvGraphicFramePr>
        <p:xfrm>
          <a:off x="0" y="839096"/>
          <a:ext cx="12192000" cy="6018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1587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093" r="85276"/>
          <a:stretch/>
        </p:blipFill>
        <p:spPr>
          <a:xfrm>
            <a:off x="11161059" y="5370419"/>
            <a:ext cx="1030941" cy="13620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3341" y="331695"/>
            <a:ext cx="10304929" cy="1287276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rgbClr val="1C9C6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Кадровое обеспечение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49030"/>
            <a:ext cx="10515600" cy="36718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5400" dirty="0" err="1" smtClean="0">
                <a:solidFill>
                  <a:srgbClr val="1C9C65"/>
                </a:solidFill>
              </a:rPr>
              <a:t>Грантовики</a:t>
            </a:r>
            <a:r>
              <a:rPr lang="ru-RU" sz="5400" dirty="0" smtClean="0">
                <a:solidFill>
                  <a:srgbClr val="1C9C65"/>
                </a:solidFill>
              </a:rPr>
              <a:t> школы:</a:t>
            </a:r>
          </a:p>
          <a:p>
            <a:pPr marL="514350" indent="-514350">
              <a:buAutoNum type="arabicPeriod"/>
            </a:pPr>
            <a:r>
              <a:rPr lang="ru-RU" sz="5400" dirty="0" smtClean="0">
                <a:solidFill>
                  <a:srgbClr val="1C9C65"/>
                </a:solidFill>
              </a:rPr>
              <a:t>Республиканский грант «Наш новый учитель» – 2 педагога</a:t>
            </a:r>
          </a:p>
          <a:p>
            <a:pPr marL="514350" indent="-514350">
              <a:buAutoNum type="arabicPeriod"/>
            </a:pPr>
            <a:r>
              <a:rPr lang="ru-RU" sz="5400" dirty="0" smtClean="0">
                <a:solidFill>
                  <a:srgbClr val="1C9C65"/>
                </a:solidFill>
              </a:rPr>
              <a:t>Республиканский грант «Старший учитель» – 1 педагог</a:t>
            </a:r>
            <a:endParaRPr lang="ru-RU" sz="5400" dirty="0">
              <a:solidFill>
                <a:srgbClr val="1C9C65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189" y="0"/>
            <a:ext cx="2456329" cy="18422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1555" r="9320"/>
          <a:stretch/>
        </p:blipFill>
        <p:spPr>
          <a:xfrm>
            <a:off x="2904563" y="5495925"/>
            <a:ext cx="8256496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57770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796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1413</Words>
  <Application>Microsoft Office PowerPoint</Application>
  <PresentationFormat>Широкоэкранный</PresentationFormat>
  <Paragraphs>434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Тема Office</vt:lpstr>
      <vt:lpstr>Муниципальное бюджетное общеобразовательное учреждение «Основная общеобразовательная школа №25» Ново-Савиновского района г. Казани</vt:lpstr>
      <vt:lpstr>Презентация PowerPoint</vt:lpstr>
      <vt:lpstr>Перечень видов деятельности, которые учреждение вправе осуществлять в соответствии с его учредительными документами </vt:lpstr>
      <vt:lpstr>Педагогический коллектив работает над методической темой школы «Создание образовательного пространства обеспечивающего личностную и социальную успешность обучающихся»</vt:lpstr>
      <vt:lpstr>Характеристика контингента</vt:lpstr>
      <vt:lpstr>Презентация PowerPoint</vt:lpstr>
      <vt:lpstr>Кадровое обеспечение</vt:lpstr>
      <vt:lpstr>Кадровое обеспечение</vt:lpstr>
      <vt:lpstr>Презентация PowerPoint</vt:lpstr>
      <vt:lpstr>Информационно – техническое обеспечение образовательного процесса</vt:lpstr>
      <vt:lpstr>Безопасность школы</vt:lpstr>
      <vt:lpstr>МЕДИЦИНСКОЕ ОБСЛУЖИВАНИЕ</vt:lpstr>
      <vt:lpstr>ДЕПАРТАМЕНТ ПРОДОВОЛЬСТВИЯ И СОЦИАЛЬНОГО ПИТАНИЯ ПЕРВАЯ КОМПАНИЯ ДЕТСКОЙ ГАСТРОНОМИИ И СОЦИАЛЬНОГО ПИТАНИЯ Г. КАЗАНИ</vt:lpstr>
      <vt:lpstr>Презентация PowerPoint</vt:lpstr>
      <vt:lpstr>Результат деятельности учреждения (%)</vt:lpstr>
      <vt:lpstr>ГИА ОГЭ 2017 год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Основные направления ближайшего развития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 25</dc:creator>
  <cp:lastModifiedBy>Школа 25</cp:lastModifiedBy>
  <cp:revision>87</cp:revision>
  <dcterms:created xsi:type="dcterms:W3CDTF">2018-04-19T12:17:40Z</dcterms:created>
  <dcterms:modified xsi:type="dcterms:W3CDTF">2018-04-20T12:03:50Z</dcterms:modified>
</cp:coreProperties>
</file>